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p:restoredTop sz="94676"/>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5903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716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39ebe0fc3_9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39ebe0fc3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7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3db2fe3b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3db2fe3b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00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3a9c6f496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3a9c6f496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 we move on to learning objective 2, we will be focusing on our assigned reading which deals with Posttraumatic Stress Disorder</a:t>
            </a:r>
            <a:endParaRPr/>
          </a:p>
        </p:txBody>
      </p:sp>
    </p:spTree>
    <p:extLst>
      <p:ext uri="{BB962C8B-B14F-4D97-AF65-F5344CB8AC3E}">
        <p14:creationId xmlns:p14="http://schemas.microsoft.com/office/powerpoint/2010/main" val="1458633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39ebe0fc3_1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39ebe0fc3_1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PTSD is a condition that is caused by one or many extreme bouts of trauma which alters an individual’s long-term cognitive state</a:t>
            </a:r>
            <a:endParaRPr/>
          </a:p>
          <a:p>
            <a:pPr marL="457200" lvl="0" indent="-298450" algn="l" rtl="0">
              <a:spcBef>
                <a:spcPts val="0"/>
              </a:spcBef>
              <a:spcAft>
                <a:spcPts val="0"/>
              </a:spcAft>
              <a:buSzPts val="1100"/>
              <a:buChar char="●"/>
            </a:pPr>
            <a:r>
              <a:rPr lang="en"/>
              <a:t>Here we have the DSM-5 (Diagnostic Statistical Manual) diagnosis criteria for PTSD </a:t>
            </a:r>
            <a:endParaRPr/>
          </a:p>
          <a:p>
            <a:pPr marL="457200" lvl="0" indent="-298450" algn="l" rtl="0">
              <a:spcBef>
                <a:spcPts val="0"/>
              </a:spcBef>
              <a:spcAft>
                <a:spcPts val="0"/>
              </a:spcAft>
              <a:buSzPts val="1100"/>
              <a:buChar char="●"/>
            </a:pPr>
            <a:r>
              <a:rPr lang="en"/>
              <a:t>The study from your assigned reading looks for an epigenomic basis for PTSD</a:t>
            </a:r>
            <a:endParaRPr/>
          </a:p>
        </p:txBody>
      </p:sp>
    </p:spTree>
    <p:extLst>
      <p:ext uri="{BB962C8B-B14F-4D97-AF65-F5344CB8AC3E}">
        <p14:creationId xmlns:p14="http://schemas.microsoft.com/office/powerpoint/2010/main" val="173132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3a9c6f496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3a9c6f496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 we learned in lecture, DNA methylation is an epigenomic modification that can have a silencing effect on genes</a:t>
            </a:r>
            <a:endParaRPr/>
          </a:p>
          <a:p>
            <a:pPr marL="457200" lvl="0" indent="-298450" algn="l" rtl="0">
              <a:spcBef>
                <a:spcPts val="0"/>
              </a:spcBef>
              <a:spcAft>
                <a:spcPts val="0"/>
              </a:spcAft>
              <a:buSzPts val="1100"/>
              <a:buChar char="●"/>
            </a:pPr>
            <a:r>
              <a:rPr lang="en"/>
              <a:t>Methylation occurs on Cytosine residues at a Cytosine-Guanine dinucleotide, commonly referred to as a CpG island</a:t>
            </a:r>
            <a:endParaRPr/>
          </a:p>
          <a:p>
            <a:pPr marL="457200" lvl="0" indent="-298450" algn="l" rtl="0">
              <a:spcBef>
                <a:spcPts val="0"/>
              </a:spcBef>
              <a:spcAft>
                <a:spcPts val="0"/>
              </a:spcAft>
              <a:buSzPts val="1100"/>
              <a:buChar char="●"/>
            </a:pPr>
            <a:r>
              <a:rPr lang="en"/>
              <a:t>Previous studies have reported changes in CpG methylation levels of the glucocorticoid receptor gene (shown above). </a:t>
            </a:r>
            <a:endParaRPr/>
          </a:p>
          <a:p>
            <a:pPr marL="914400" lvl="1" indent="-298450" algn="l" rtl="0">
              <a:spcBef>
                <a:spcPts val="0"/>
              </a:spcBef>
              <a:spcAft>
                <a:spcPts val="0"/>
              </a:spcAft>
              <a:buSzPts val="1100"/>
              <a:buChar char="○"/>
            </a:pPr>
            <a:r>
              <a:rPr lang="en"/>
              <a:t>This gene is one of many genes responsible for managing stress response in the body, which is altered in individuals with PTSD</a:t>
            </a:r>
            <a:endParaRPr/>
          </a:p>
          <a:p>
            <a:pPr marL="457200" lvl="0" indent="-298450" algn="l" rtl="0">
              <a:spcBef>
                <a:spcPts val="0"/>
              </a:spcBef>
              <a:spcAft>
                <a:spcPts val="0"/>
              </a:spcAft>
              <a:buSzPts val="1100"/>
              <a:buChar char="●"/>
            </a:pPr>
            <a:r>
              <a:rPr lang="en"/>
              <a:t>The study from our assigned reading looks further into altered methylation in individuals with PTSD, at a genome-wide scale. </a:t>
            </a:r>
            <a:endParaRPr/>
          </a:p>
          <a:p>
            <a:pPr marL="457200" lvl="0" indent="-298450" algn="l" rtl="0">
              <a:spcBef>
                <a:spcPts val="0"/>
              </a:spcBef>
              <a:spcAft>
                <a:spcPts val="0"/>
              </a:spcAft>
              <a:buSzPts val="1100"/>
              <a:buChar char="●"/>
            </a:pPr>
            <a:r>
              <a:rPr lang="en"/>
              <a:t>They do this by examining genome-wide methylation differences between individuals with and without PTSD</a:t>
            </a:r>
            <a:endParaRPr/>
          </a:p>
          <a:p>
            <a:pPr marL="457200" lvl="0"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They started by looking at a “training” set of 99 combat veterans</a:t>
            </a:r>
            <a:endParaRPr>
              <a:latin typeface="Open Sans"/>
              <a:ea typeface="Open Sans"/>
              <a:cs typeface="Open Sans"/>
              <a:sym typeface="Open Sans"/>
            </a:endParaRPr>
          </a:p>
          <a:p>
            <a:pPr marL="914400" lvl="1"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Among these veterans, 48 had PTSD and 51 did not</a:t>
            </a:r>
            <a:endParaRPr>
              <a:latin typeface="Open Sans"/>
              <a:ea typeface="Open Sans"/>
              <a:cs typeface="Open Sans"/>
              <a:sym typeface="Open Sans"/>
            </a:endParaRPr>
          </a:p>
          <a:p>
            <a:pPr marL="457200" lvl="0"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Using Agilent Whole Genome array technology, they quantified the instances of CpG island methylation in both groups and compared the levels of methylation</a:t>
            </a:r>
            <a:endParaRPr/>
          </a:p>
          <a:p>
            <a:pPr marL="457200" lvl="0" indent="0" algn="l" rtl="0">
              <a:spcBef>
                <a:spcPts val="1600"/>
              </a:spcBef>
              <a:spcAft>
                <a:spcPts val="0"/>
              </a:spcAft>
              <a:buNone/>
            </a:pPr>
            <a:endParaRPr/>
          </a:p>
        </p:txBody>
      </p:sp>
    </p:spTree>
    <p:extLst>
      <p:ext uri="{BB962C8B-B14F-4D97-AF65-F5344CB8AC3E}">
        <p14:creationId xmlns:p14="http://schemas.microsoft.com/office/powerpoint/2010/main" val="203974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39ebe0fc3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39ebe0fc3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They found 5600 CpG sites that were differentially methylated between the samples, 1700 of which were located in promoter regions for genes</a:t>
            </a:r>
            <a:endParaRPr>
              <a:latin typeface="Open Sans"/>
              <a:ea typeface="Open Sans"/>
              <a:cs typeface="Open Sans"/>
              <a:sym typeface="Open Sans"/>
            </a:endParaRPr>
          </a:p>
          <a:p>
            <a:pPr marL="914400" lvl="1"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Furthermore, 84.5% were hypermethylation in the PTSD+ group, (indicating an increased level of methylation) </a:t>
            </a:r>
            <a:endParaRPr>
              <a:latin typeface="Open Sans"/>
              <a:ea typeface="Open Sans"/>
              <a:cs typeface="Open Sans"/>
              <a:sym typeface="Open Sans"/>
            </a:endParaRPr>
          </a:p>
          <a:p>
            <a:pPr marL="457200" lvl="0"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In order to reduce bias, they then repeated this analysis using a new group of 29 PTSD+ and 31 PTSD- combat veterans which they referred to as the “test” set</a:t>
            </a:r>
            <a:endParaRPr>
              <a:latin typeface="Open Sans"/>
              <a:ea typeface="Open Sans"/>
              <a:cs typeface="Open Sans"/>
              <a:sym typeface="Open Sans"/>
            </a:endParaRPr>
          </a:p>
          <a:p>
            <a:pPr marL="914400" lvl="1" indent="-298450" algn="l" rtl="0">
              <a:lnSpc>
                <a:spcPct val="115000"/>
              </a:lnSpc>
              <a:spcBef>
                <a:spcPts val="0"/>
              </a:spcBef>
              <a:spcAft>
                <a:spcPts val="0"/>
              </a:spcAft>
              <a:buSzPts val="1100"/>
              <a:buFont typeface="Open Sans"/>
              <a:buChar char="○"/>
            </a:pPr>
            <a:r>
              <a:rPr lang="en">
                <a:latin typeface="Open Sans"/>
                <a:ea typeface="Open Sans"/>
                <a:cs typeface="Open Sans"/>
                <a:sym typeface="Open Sans"/>
              </a:rPr>
              <a:t>They used a different Illumina array platform for the “test” set, as well, to eliminate any kind of platform bias. </a:t>
            </a:r>
            <a:endParaRPr sz="1200">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latin typeface="Open Sans"/>
                <a:ea typeface="Open Sans"/>
                <a:cs typeface="Open Sans"/>
                <a:sym typeface="Open Sans"/>
              </a:rPr>
              <a:t>They then looked at genes associated with these differentially methylated CpG islands </a:t>
            </a:r>
            <a:endParaRPr sz="1200">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latin typeface="Open Sans"/>
                <a:ea typeface="Open Sans"/>
                <a:cs typeface="Open Sans"/>
                <a:sym typeface="Open Sans"/>
              </a:rPr>
              <a:t>Approximately 3600 genes were initially determined to be differentially methylated from the training set</a:t>
            </a:r>
            <a:endParaRPr sz="1200">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latin typeface="Open Sans"/>
                <a:ea typeface="Open Sans"/>
                <a:cs typeface="Open Sans"/>
                <a:sym typeface="Open Sans"/>
              </a:rPr>
              <a:t>This number was eventually reduced to 352 differentially methylated genes after cross-referencing the “training” set with the “test” set and including only CpG islands that exist in gene promoters in both sets</a:t>
            </a:r>
            <a:endParaRPr sz="1200">
              <a:latin typeface="Open Sans"/>
              <a:ea typeface="Open Sans"/>
              <a:cs typeface="Open Sans"/>
              <a:sym typeface="Open Sans"/>
            </a:endParaRPr>
          </a:p>
          <a:p>
            <a:pPr marL="914400" lvl="1" indent="-304800" algn="l" rtl="0">
              <a:lnSpc>
                <a:spcPct val="115000"/>
              </a:lnSpc>
              <a:spcBef>
                <a:spcPts val="0"/>
              </a:spcBef>
              <a:spcAft>
                <a:spcPts val="0"/>
              </a:spcAft>
              <a:buSzPts val="1200"/>
              <a:buFont typeface="Open Sans"/>
              <a:buChar char="○"/>
            </a:pPr>
            <a:r>
              <a:rPr lang="en" sz="1200">
                <a:latin typeface="Open Sans"/>
                <a:ea typeface="Open Sans"/>
                <a:cs typeface="Open Sans"/>
                <a:sym typeface="Open Sans"/>
              </a:rPr>
              <a:t>In doing this, they found that the majority of PTSD-associated genes that they identified were hypermethylated in PTSD+ individuals </a:t>
            </a:r>
            <a:endParaRPr sz="1200">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latin typeface="Open Sans"/>
                <a:ea typeface="Open Sans"/>
                <a:cs typeface="Open Sans"/>
                <a:sym typeface="Open Sans"/>
              </a:rPr>
              <a:t>They then compiled a list of these genes, along with their methylation status, in order to determine how these genes relate to PTSD</a:t>
            </a:r>
            <a:endParaRPr sz="1200">
              <a:latin typeface="Open Sans"/>
              <a:ea typeface="Open Sans"/>
              <a:cs typeface="Open Sans"/>
              <a:sym typeface="Open Sans"/>
            </a:endParaRPr>
          </a:p>
          <a:p>
            <a:pPr marL="457200" lvl="0" indent="0" algn="l" rtl="0">
              <a:lnSpc>
                <a:spcPct val="115000"/>
              </a:lnSpc>
              <a:spcBef>
                <a:spcPts val="1600"/>
              </a:spcBef>
              <a:spcAft>
                <a:spcPts val="1600"/>
              </a:spcAft>
              <a:buNone/>
            </a:pPr>
            <a:endParaRPr sz="12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9223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39ebe0fc3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39ebe0fc3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Alison START</a:t>
            </a:r>
            <a:endParaRPr/>
          </a:p>
          <a:p>
            <a:pPr marL="457200" lvl="0" indent="-298450" algn="l" rtl="0">
              <a:spcBef>
                <a:spcPts val="0"/>
              </a:spcBef>
              <a:spcAft>
                <a:spcPts val="0"/>
              </a:spcAft>
              <a:buSzPts val="1100"/>
              <a:buChar char="-"/>
            </a:pPr>
            <a:r>
              <a:rPr lang="en"/>
              <a:t>4 clusters which are affected by PTSD but we will be focusing on PTSD-relevant endocrine signaling</a:t>
            </a:r>
            <a:endParaRPr/>
          </a:p>
          <a:p>
            <a:pPr marL="457200" lvl="0" indent="-298450" algn="l" rtl="0">
              <a:spcBef>
                <a:spcPts val="0"/>
              </a:spcBef>
              <a:spcAft>
                <a:spcPts val="0"/>
              </a:spcAft>
              <a:buSzPts val="1100"/>
              <a:buChar char="-"/>
            </a:pPr>
            <a:r>
              <a:rPr lang="en"/>
              <a:t>Numbers in each section of this figure represent how many of the genes present with all of the symptoms encompassed in that circle (ie. 60 genes present with only PTSD associated somatic complications, 15 with both somatic and endocrine signaling symptoms)</a:t>
            </a:r>
            <a:endParaRPr/>
          </a:p>
        </p:txBody>
      </p:sp>
    </p:spTree>
    <p:extLst>
      <p:ext uri="{BB962C8B-B14F-4D97-AF65-F5344CB8AC3E}">
        <p14:creationId xmlns:p14="http://schemas.microsoft.com/office/powerpoint/2010/main" val="146980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3a9c6f496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3a9c6f496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all the genes found they se</a:t>
            </a:r>
            <a:endParaRPr/>
          </a:p>
          <a:p>
            <a:pPr marL="0" lvl="0" indent="0" algn="l" rtl="0">
              <a:spcBef>
                <a:spcPts val="0"/>
              </a:spcBef>
              <a:spcAft>
                <a:spcPts val="0"/>
              </a:spcAft>
              <a:buNone/>
            </a:pPr>
            <a:r>
              <a:rPr lang="en"/>
              <a:t>Green indicates hypo and red indicates hyper </a:t>
            </a:r>
            <a:endParaRPr/>
          </a:p>
          <a:p>
            <a:pPr marL="457200" lvl="0" indent="-298450" algn="l" rtl="0">
              <a:spcBef>
                <a:spcPts val="0"/>
              </a:spcBef>
              <a:spcAft>
                <a:spcPts val="0"/>
              </a:spcAft>
              <a:buSzPts val="1100"/>
              <a:buChar char="-"/>
            </a:pPr>
            <a:r>
              <a:rPr lang="en"/>
              <a:t>This is the chart showing the different methylation of each of the 4 clusters </a:t>
            </a:r>
            <a:endParaRPr/>
          </a:p>
          <a:p>
            <a:pPr marL="457200" lvl="0" indent="-298450" algn="l" rtl="0">
              <a:spcBef>
                <a:spcPts val="0"/>
              </a:spcBef>
              <a:spcAft>
                <a:spcPts val="0"/>
              </a:spcAft>
              <a:buSzPts val="1100"/>
              <a:buChar char="-"/>
            </a:pPr>
            <a:r>
              <a:rPr lang="en"/>
              <a:t>With much more hypermethylation in the PTSD-relevant endocrine disorders than hypomethylation</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70138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39ebe0fc3_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39ebe0fc3_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CROP THIS FIGURE TO PART C AND MAKE HUGE </a:t>
            </a:r>
            <a:endParaRPr/>
          </a:p>
          <a:p>
            <a:pPr marL="457200" lvl="0" indent="-298450" algn="l" rtl="0">
              <a:spcBef>
                <a:spcPts val="0"/>
              </a:spcBef>
              <a:spcAft>
                <a:spcPts val="0"/>
              </a:spcAft>
              <a:buSzPts val="1100"/>
              <a:buChar char="-"/>
            </a:pPr>
            <a:r>
              <a:rPr lang="en"/>
              <a:t>Glucocorticoids are defined as having a role in glucose metabolism, being made in the adrenal cortex, and taking on the chemical structure of a steroid</a:t>
            </a:r>
            <a:endParaRPr/>
          </a:p>
          <a:p>
            <a:pPr marL="457200" lvl="0" indent="-298450" algn="l" rtl="0">
              <a:spcBef>
                <a:spcPts val="0"/>
              </a:spcBef>
              <a:spcAft>
                <a:spcPts val="0"/>
              </a:spcAft>
              <a:buSzPts val="1100"/>
              <a:buChar char="-"/>
            </a:pPr>
            <a:r>
              <a:rPr lang="en"/>
              <a:t>Figure includes glucocorticoid signaling which is hindered in individuals with PTSD due to almost all of the genes involved being hypermethylated</a:t>
            </a:r>
            <a:endParaRPr/>
          </a:p>
          <a:p>
            <a:pPr marL="457200" lvl="0" indent="-298450" algn="l" rtl="0">
              <a:spcBef>
                <a:spcPts val="0"/>
              </a:spcBef>
              <a:spcAft>
                <a:spcPts val="0"/>
              </a:spcAft>
              <a:buSzPts val="1100"/>
              <a:buChar char="-"/>
            </a:pPr>
            <a:r>
              <a:rPr lang="en"/>
              <a:t>Shows connection this has to the rest of the bodily systems but most importantly the brain signaling reward and relaxation </a:t>
            </a:r>
            <a:endParaRPr/>
          </a:p>
          <a:p>
            <a:pPr marL="457200" lvl="0" indent="-298450" algn="l" rtl="0">
              <a:spcBef>
                <a:spcPts val="0"/>
              </a:spcBef>
              <a:spcAft>
                <a:spcPts val="0"/>
              </a:spcAft>
              <a:buSzPts val="1100"/>
              <a:buChar char="-"/>
            </a:pPr>
            <a:r>
              <a:rPr lang="en"/>
              <a:t>Hypothalamus Pituitary Adrenal Axis which controls cortisol levels in response to stress </a:t>
            </a:r>
            <a:endParaRPr/>
          </a:p>
          <a:p>
            <a:pPr marL="457200" lvl="0" indent="-298450" algn="l" rtl="0">
              <a:spcBef>
                <a:spcPts val="0"/>
              </a:spcBef>
              <a:spcAft>
                <a:spcPts val="0"/>
              </a:spcAft>
              <a:buSzPts val="1100"/>
              <a:buChar char="-"/>
            </a:pPr>
            <a:r>
              <a:rPr lang="en"/>
              <a:t>Heightened levels of cortisol make more glucose available for the fight or flight response which is malfunctioning in individuals with PTSD as is reasoned from “gluco” in glucocorticoids</a:t>
            </a:r>
            <a:endParaRPr/>
          </a:p>
          <a:p>
            <a:pPr marL="0" lvl="0" indent="0" algn="l" rtl="0">
              <a:spcBef>
                <a:spcPts val="0"/>
              </a:spcBef>
              <a:spcAft>
                <a:spcPts val="0"/>
              </a:spcAft>
              <a:buNone/>
            </a:pPr>
            <a:r>
              <a:rPr lang="en"/>
              <a:t>Red dots are hypermethylated genes and thus those genes are turned off which attribute to the symptoms of PTSD</a:t>
            </a:r>
            <a:endParaRPr/>
          </a:p>
          <a:p>
            <a:pPr marL="0" lvl="0" indent="0" algn="l" rtl="0">
              <a:spcBef>
                <a:spcPts val="0"/>
              </a:spcBef>
              <a:spcAft>
                <a:spcPts val="0"/>
              </a:spcAft>
              <a:buNone/>
            </a:pPr>
            <a:r>
              <a:rPr lang="en"/>
              <a:t>Green dots are hypomethylated genes and have not been silenced</a:t>
            </a:r>
            <a:endParaRPr/>
          </a:p>
        </p:txBody>
      </p:sp>
    </p:spTree>
    <p:extLst>
      <p:ext uri="{BB962C8B-B14F-4D97-AF65-F5344CB8AC3E}">
        <p14:creationId xmlns:p14="http://schemas.microsoft.com/office/powerpoint/2010/main" val="705201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39ebe0fc3_1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39ebe0fc3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Figure A</a:t>
            </a:r>
            <a:endParaRPr/>
          </a:p>
          <a:p>
            <a:pPr marL="457200" lvl="0" indent="-298450" algn="l" rtl="0">
              <a:spcBef>
                <a:spcPts val="0"/>
              </a:spcBef>
              <a:spcAft>
                <a:spcPts val="0"/>
              </a:spcAft>
              <a:buSzPts val="1100"/>
              <a:buChar char="-"/>
            </a:pPr>
            <a:r>
              <a:rPr lang="en"/>
              <a:t>Lowercase letters represent the promoter regions</a:t>
            </a:r>
            <a:endParaRPr/>
          </a:p>
          <a:p>
            <a:pPr marL="457200" lvl="0" indent="-298450" algn="l" rtl="0">
              <a:spcBef>
                <a:spcPts val="0"/>
              </a:spcBef>
              <a:spcAft>
                <a:spcPts val="0"/>
              </a:spcAft>
              <a:buSzPts val="1100"/>
              <a:buChar char="-"/>
            </a:pPr>
            <a:r>
              <a:rPr lang="en"/>
              <a:t>Uppercase letters represent the GR-1 coding region of the NR3C1 gene</a:t>
            </a:r>
            <a:endParaRPr/>
          </a:p>
          <a:p>
            <a:pPr marL="457200" lvl="0" indent="-298450" algn="l" rtl="0">
              <a:spcBef>
                <a:spcPts val="0"/>
              </a:spcBef>
              <a:spcAft>
                <a:spcPts val="0"/>
              </a:spcAft>
              <a:buSzPts val="1100"/>
              <a:buChar char="-"/>
            </a:pPr>
            <a:r>
              <a:rPr lang="en"/>
              <a:t>Cortisol pathway controlled ability to handle the stress brought on by the traumatic event</a:t>
            </a:r>
            <a:endParaRPr/>
          </a:p>
          <a:p>
            <a:pPr marL="457200" lvl="0" indent="-298450" algn="l" rtl="0">
              <a:spcBef>
                <a:spcPts val="0"/>
              </a:spcBef>
              <a:spcAft>
                <a:spcPts val="0"/>
              </a:spcAft>
              <a:buSzPts val="1100"/>
              <a:buChar char="-"/>
            </a:pPr>
            <a:r>
              <a:rPr lang="en"/>
              <a:t>Solid black boxes within the light blue box represent canonical NGFI-A binding sites (canonical meaning a single sequence that will almost always bind to that promoter site)</a:t>
            </a:r>
            <a:endParaRPr/>
          </a:p>
          <a:p>
            <a:pPr marL="457200" lvl="0" indent="0" algn="l" rtl="0">
              <a:spcBef>
                <a:spcPts val="0"/>
              </a:spcBef>
              <a:spcAft>
                <a:spcPts val="0"/>
              </a:spcAft>
              <a:buNone/>
            </a:pPr>
            <a:r>
              <a:rPr lang="en"/>
              <a:t>Figure B</a:t>
            </a:r>
            <a:endParaRPr/>
          </a:p>
          <a:p>
            <a:pPr marL="457200" lvl="0" indent="-298450" algn="l" rtl="0">
              <a:spcBef>
                <a:spcPts val="0"/>
              </a:spcBef>
              <a:spcAft>
                <a:spcPts val="0"/>
              </a:spcAft>
              <a:buSzPts val="1100"/>
              <a:buChar char="-"/>
            </a:pPr>
            <a:r>
              <a:rPr lang="en"/>
              <a:t>Exons are represented on the black horizontal line with the green regions are non-coding introns</a:t>
            </a:r>
            <a:endParaRPr/>
          </a:p>
          <a:p>
            <a:pPr marL="457200" lvl="0" indent="-298450" algn="l" rtl="0">
              <a:spcBef>
                <a:spcPts val="0"/>
              </a:spcBef>
              <a:spcAft>
                <a:spcPts val="0"/>
              </a:spcAft>
              <a:buSzPts val="1100"/>
              <a:buChar char="-"/>
            </a:pPr>
            <a:r>
              <a:rPr lang="en"/>
              <a:t>These boxed exons are the exons expounded upon in figure A and then more broken down on the SNP’s shown in figure C</a:t>
            </a:r>
            <a:endParaRPr/>
          </a:p>
          <a:p>
            <a:pPr marL="0" lvl="0" indent="0" algn="l" rtl="0">
              <a:spcBef>
                <a:spcPts val="0"/>
              </a:spcBef>
              <a:spcAft>
                <a:spcPts val="0"/>
              </a:spcAft>
              <a:buNone/>
            </a:pPr>
            <a:r>
              <a:rPr lang="en"/>
              <a:t>	Figure C</a:t>
            </a:r>
            <a:endParaRPr/>
          </a:p>
          <a:p>
            <a:pPr marL="457200" lvl="0" indent="-298450" algn="l" rtl="0">
              <a:spcBef>
                <a:spcPts val="0"/>
              </a:spcBef>
              <a:spcAft>
                <a:spcPts val="0"/>
              </a:spcAft>
              <a:buSzPts val="1100"/>
              <a:buChar char="-"/>
            </a:pPr>
            <a:r>
              <a:rPr lang="en"/>
              <a:t>Six common variations based on six SNP’s and their frequencies </a:t>
            </a:r>
            <a:endParaRPr/>
          </a:p>
          <a:p>
            <a:pPr marL="457200" lvl="0" indent="-298450" algn="l" rtl="0">
              <a:spcBef>
                <a:spcPts val="0"/>
              </a:spcBef>
              <a:spcAft>
                <a:spcPts val="0"/>
              </a:spcAft>
              <a:buSzPts val="1100"/>
              <a:buChar char="-"/>
            </a:pPr>
            <a:r>
              <a:rPr lang="en"/>
              <a:t>Red letters represent minor alleles </a:t>
            </a:r>
            <a:endParaRPr/>
          </a:p>
          <a:p>
            <a:pPr marL="457200" lvl="0" indent="-298450" algn="l" rtl="0">
              <a:spcBef>
                <a:spcPts val="0"/>
              </a:spcBef>
              <a:spcAft>
                <a:spcPts val="0"/>
              </a:spcAft>
              <a:buSzPts val="1100"/>
              <a:buChar char="-"/>
            </a:pPr>
            <a:r>
              <a:rPr lang="en"/>
              <a:t>in parallel to the black ones that if the black alleles are instead methylated the individual will have major changes to their coding regions and non-coding regions</a:t>
            </a:r>
            <a:endParaRPr/>
          </a:p>
          <a:p>
            <a:pPr marL="457200" lvl="0" indent="-298450" algn="l" rtl="0">
              <a:spcBef>
                <a:spcPts val="0"/>
              </a:spcBef>
              <a:spcAft>
                <a:spcPts val="0"/>
              </a:spcAft>
              <a:buSzPts val="1100"/>
              <a:buChar char="-"/>
            </a:pPr>
            <a:r>
              <a:rPr lang="en"/>
              <a:t>CLARIFY 6 SNP’s correspond to exons 2-9 in the black box, not in the overall sequence </a:t>
            </a:r>
            <a:endParaRPr/>
          </a:p>
          <a:p>
            <a:pPr marL="0" lvl="0" indent="0" algn="l" rtl="0">
              <a:spcBef>
                <a:spcPts val="0"/>
              </a:spcBef>
              <a:spcAft>
                <a:spcPts val="0"/>
              </a:spcAft>
              <a:buNone/>
            </a:pPr>
            <a:endParaRPr/>
          </a:p>
          <a:p>
            <a:pPr marL="0" lvl="0" indent="0" algn="l" rtl="0">
              <a:spcBef>
                <a:spcPts val="0"/>
              </a:spcBef>
              <a:spcAft>
                <a:spcPts val="0"/>
              </a:spcAft>
              <a:buNone/>
            </a:pPr>
            <a:r>
              <a:rPr lang="en"/>
              <a:t>Alison’s Conclusion-</a:t>
            </a:r>
            <a:endParaRPr/>
          </a:p>
          <a:p>
            <a:pPr marL="457200" lvl="0" indent="-298450" algn="l" rtl="0">
              <a:spcBef>
                <a:spcPts val="0"/>
              </a:spcBef>
              <a:spcAft>
                <a:spcPts val="0"/>
              </a:spcAft>
              <a:buSzPts val="1100"/>
              <a:buChar char="-"/>
            </a:pPr>
            <a:r>
              <a:rPr lang="en"/>
              <a:t>Cortisol pathway therapy would provide individuals with PTSD the supplemental cortisol they aren’t producing themselves which will help to elevate their PTSD symptoms </a:t>
            </a:r>
            <a:endParaRPr/>
          </a:p>
          <a:p>
            <a:pPr marL="457200" lvl="0" indent="-298450" algn="l" rtl="0">
              <a:spcBef>
                <a:spcPts val="0"/>
              </a:spcBef>
              <a:spcAft>
                <a:spcPts val="0"/>
              </a:spcAft>
              <a:buSzPts val="1100"/>
              <a:buChar char="-"/>
            </a:pPr>
            <a:r>
              <a:rPr lang="en"/>
              <a:t>Epigenetic perturbation of the four previously mentioned networks relate to the Hypothalamus-Pituitary-Adrenal axis functions which  regulates stress response rely upon the regulation of glucocorticoids like cortisol that change the binding abilities of serotonin and dopamine</a:t>
            </a:r>
            <a:endParaRPr/>
          </a:p>
          <a:p>
            <a:pPr marL="457200" lvl="0" indent="-298450" algn="l" rtl="0">
              <a:spcBef>
                <a:spcPts val="0"/>
              </a:spcBef>
              <a:spcAft>
                <a:spcPts val="0"/>
              </a:spcAft>
              <a:buSzPts val="1100"/>
              <a:buChar char="-"/>
            </a:pPr>
            <a:r>
              <a:rPr lang="en"/>
              <a:t>So, through therapy that allows better regulation to bind cortisol and thus heightening the coping ability to an individual’s stress will allow the effects of serotonin and dopamine to be better felt lessening the symptoms of the individuals’ symptoms of PTSD</a:t>
            </a:r>
            <a:endParaRPr/>
          </a:p>
          <a:p>
            <a:pPr marL="457200" lvl="0" indent="-298450" algn="l" rtl="0">
              <a:spcBef>
                <a:spcPts val="0"/>
              </a:spcBef>
              <a:spcAft>
                <a:spcPts val="0"/>
              </a:spcAft>
              <a:buSzPts val="1100"/>
              <a:buChar char="-"/>
            </a:pPr>
            <a:r>
              <a:rPr lang="en"/>
              <a:t>Overall, elevated cortisol levels longterm are not good but in the moment the cortisol response will alleviate the PTSD symptoms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Matt’s conclusion</a:t>
            </a:r>
            <a:endParaRPr/>
          </a:p>
          <a:p>
            <a:pPr marL="457200" lvl="0" indent="-298450" algn="l" rtl="0">
              <a:spcBef>
                <a:spcPts val="0"/>
              </a:spcBef>
              <a:spcAft>
                <a:spcPts val="0"/>
              </a:spcAft>
              <a:buSzPts val="1100"/>
              <a:buChar char="●"/>
            </a:pPr>
            <a:r>
              <a:rPr lang="en"/>
              <a:t>As we conclude the lecture portion of our presentation, I’d like to highlight a few key points that we want you to remember</a:t>
            </a:r>
            <a:endParaRPr/>
          </a:p>
          <a:p>
            <a:pPr marL="457200" lvl="0" indent="-298450" algn="l" rtl="0">
              <a:spcBef>
                <a:spcPts val="0"/>
              </a:spcBef>
              <a:spcAft>
                <a:spcPts val="0"/>
              </a:spcAft>
              <a:buSzPts val="1100"/>
              <a:buChar char="●"/>
            </a:pPr>
            <a:r>
              <a:rPr lang="en"/>
              <a:t>Bisulfite-treated DNA Pyrosequencing is one of the most common methods for DNA methylation mark detection</a:t>
            </a:r>
            <a:endParaRPr/>
          </a:p>
          <a:p>
            <a:pPr marL="914400" lvl="1" indent="-298450" algn="l" rtl="0">
              <a:spcBef>
                <a:spcPts val="0"/>
              </a:spcBef>
              <a:spcAft>
                <a:spcPts val="0"/>
              </a:spcAft>
              <a:buSzPts val="1100"/>
              <a:buChar char="○"/>
            </a:pPr>
            <a:r>
              <a:rPr lang="en"/>
              <a:t>It involves a sequencing by synthesis reaction using light for incorporated bases </a:t>
            </a:r>
            <a:endParaRPr/>
          </a:p>
          <a:p>
            <a:pPr marL="914400" lvl="1" indent="-298450" algn="l" rtl="0">
              <a:spcBef>
                <a:spcPts val="0"/>
              </a:spcBef>
              <a:spcAft>
                <a:spcPts val="0"/>
              </a:spcAft>
              <a:buSzPts val="1100"/>
              <a:buChar char="○"/>
            </a:pPr>
            <a:r>
              <a:rPr lang="en"/>
              <a:t>With the purpose of retaining methylated cytosines </a:t>
            </a:r>
            <a:endParaRPr/>
          </a:p>
          <a:p>
            <a:pPr marL="457200" lvl="0" indent="-298450" algn="l" rtl="0">
              <a:spcBef>
                <a:spcPts val="0"/>
              </a:spcBef>
              <a:spcAft>
                <a:spcPts val="0"/>
              </a:spcAft>
              <a:buSzPts val="1100"/>
              <a:buChar char="●"/>
            </a:pPr>
            <a:r>
              <a:rPr lang="en"/>
              <a:t>Hypermethylation of CpG islands within promoter regions is prevalent in many PTSD-associated genes, resulting in decreased levels of transcription and an inability to cope with stress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753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f86550812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f8655081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on the third learning objective and make it better</a:t>
            </a:r>
            <a:endParaRPr/>
          </a:p>
        </p:txBody>
      </p:sp>
    </p:spTree>
    <p:extLst>
      <p:ext uri="{BB962C8B-B14F-4D97-AF65-F5344CB8AC3E}">
        <p14:creationId xmlns:p14="http://schemas.microsoft.com/office/powerpoint/2010/main" val="4035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3db2fe3b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3db2fe3b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sure to use PTSD papers. Year-restriction not in place. </a:t>
            </a:r>
            <a:endParaRPr/>
          </a:p>
          <a:p>
            <a:pPr marL="0" lvl="0" indent="0" algn="l" rtl="0">
              <a:spcBef>
                <a:spcPts val="0"/>
              </a:spcBef>
              <a:spcAft>
                <a:spcPts val="0"/>
              </a:spcAft>
              <a:buNone/>
            </a:pPr>
            <a:endParaRPr/>
          </a:p>
          <a:p>
            <a:pPr marL="0" lvl="0" indent="0" algn="l" rtl="0">
              <a:spcBef>
                <a:spcPts val="0"/>
              </a:spcBef>
              <a:spcAft>
                <a:spcPts val="0"/>
              </a:spcAft>
              <a:buNone/>
            </a:pPr>
            <a:r>
              <a:rPr lang="en"/>
              <a:t>Use 3 figures in total. Multiple groups will get same figure.</a:t>
            </a:r>
            <a:endParaRPr/>
          </a:p>
          <a:p>
            <a:pPr marL="0" lvl="0" indent="0" algn="l" rtl="0">
              <a:spcBef>
                <a:spcPts val="0"/>
              </a:spcBef>
              <a:spcAft>
                <a:spcPts val="0"/>
              </a:spcAft>
              <a:buNone/>
            </a:pPr>
            <a:endParaRPr/>
          </a:p>
          <a:p>
            <a:pPr marL="0" lvl="0" indent="0" algn="l" rtl="0">
              <a:spcBef>
                <a:spcPts val="0"/>
              </a:spcBef>
              <a:spcAft>
                <a:spcPts val="0"/>
              </a:spcAft>
              <a:buNone/>
            </a:pPr>
            <a:r>
              <a:rPr lang="en"/>
              <a:t>Possibly make 2 questions for each figure. Then each group getting figure can do each one. (Possibly could avoid this and have each figure have questions that each group that gets that paper has to answer).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9970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3a9c6f49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3a9c6f49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070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3a9c6f496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3a9c6f49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5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3a9c6f496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3a9c6f496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65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3a9c6f496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3a9c6f49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529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a9c6f496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3a9c6f496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78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39443aa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39443aa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an attention-grabber slide to grab the audience! Movie theme</a:t>
            </a:r>
            <a:endParaRPr/>
          </a:p>
        </p:txBody>
      </p:sp>
    </p:spTree>
    <p:extLst>
      <p:ext uri="{BB962C8B-B14F-4D97-AF65-F5344CB8AC3E}">
        <p14:creationId xmlns:p14="http://schemas.microsoft.com/office/powerpoint/2010/main" val="174953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39ebe0fc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39ebe0fc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24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3d71736f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3d71736f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302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9ebe0fc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39ebe0fc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98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3a9c6f496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3a9c6f496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56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39ebe0fc3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39ebe0fc3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7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9ebe0fc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9ebe0fc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36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cgs.hku.hk/portal/index.php/pyrosequencing/technology-overview"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blogs.psychcentral.com/therapy-soup/files/2012/04/original.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slideshare.net/DrJamieMarich/trauma-ptsd-traumatic-grie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nature.com/articles/tp201160/figures/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commonfund.nih.gov/epigenomics/fig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www.rcsb.org/structure/4WXX"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neb.com/applications/epigenetics/dna-methylation-analysis/bisulfite-conversion#tabselect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www.alphabiolab.com/page2/page2.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650" y="1773151"/>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Lecture 4.3 –</a:t>
            </a:r>
            <a:br>
              <a:rPr lang="en" dirty="0"/>
            </a:br>
            <a:r>
              <a:rPr lang="en" dirty="0"/>
              <a:t> The Epigenetic Landscape of PTSD</a:t>
            </a:r>
            <a:endParaRPr dirty="0"/>
          </a:p>
        </p:txBody>
      </p:sp>
      <p:sp>
        <p:nvSpPr>
          <p:cNvPr id="67" name="Google Shape;67;p13"/>
          <p:cNvSpPr txBox="1">
            <a:spLocks noGrp="1"/>
          </p:cNvSpPr>
          <p:nvPr>
            <p:ph type="subTitle" idx="1"/>
          </p:nvPr>
        </p:nvSpPr>
        <p:spPr>
          <a:xfrm>
            <a:off x="311700" y="31578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Matt Eckelmeyer, Alison Gerber, Jason Chobirko, and Yogindra Raghav</a:t>
            </a:r>
            <a:endParaRPr/>
          </a:p>
        </p:txBody>
      </p:sp>
      <p:pic>
        <p:nvPicPr>
          <p:cNvPr id="68" name="Google Shape;68;p13"/>
          <p:cNvPicPr preferRelativeResize="0"/>
          <p:nvPr/>
        </p:nvPicPr>
        <p:blipFill>
          <a:blip r:embed="rId3">
            <a:alphaModFix/>
          </a:blip>
          <a:stretch>
            <a:fillRect/>
          </a:stretch>
        </p:blipFill>
        <p:spPr>
          <a:xfrm>
            <a:off x="3654625" y="4206374"/>
            <a:ext cx="1514877" cy="853026"/>
          </a:xfrm>
          <a:prstGeom prst="rect">
            <a:avLst/>
          </a:prstGeom>
          <a:noFill/>
          <a:ln>
            <a:noFill/>
          </a:ln>
        </p:spPr>
      </p:pic>
      <p:pic>
        <p:nvPicPr>
          <p:cNvPr id="69" name="Google Shape;69;p13"/>
          <p:cNvPicPr preferRelativeResize="0"/>
          <p:nvPr/>
        </p:nvPicPr>
        <p:blipFill rotWithShape="1">
          <a:blip r:embed="rId4">
            <a:alphaModFix/>
          </a:blip>
          <a:srcRect l="1312" t="11901" r="4904" b="31235"/>
          <a:stretch/>
        </p:blipFill>
        <p:spPr>
          <a:xfrm>
            <a:off x="3883650" y="4340575"/>
            <a:ext cx="348224" cy="206773"/>
          </a:xfrm>
          <a:prstGeom prst="rect">
            <a:avLst/>
          </a:prstGeom>
          <a:noFill/>
          <a:ln>
            <a:noFill/>
          </a:ln>
        </p:spPr>
      </p:pic>
      <p:sp>
        <p:nvSpPr>
          <p:cNvPr id="70" name="Google Shape;70;p13"/>
          <p:cNvSpPr txBox="1"/>
          <p:nvPr/>
        </p:nvSpPr>
        <p:spPr>
          <a:xfrm>
            <a:off x="5308800" y="4396800"/>
            <a:ext cx="26448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Daniel Rawrio - The Zebrafish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40825" y="471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Bisulfite-DNA Pyrosequencing Technology Is Able To Accurately Help Detect Methylated Cytosines </a:t>
            </a:r>
            <a:endParaRPr sz="2800" dirty="0"/>
          </a:p>
        </p:txBody>
      </p:sp>
      <p:pic>
        <p:nvPicPr>
          <p:cNvPr id="140" name="Google Shape;140;p22"/>
          <p:cNvPicPr preferRelativeResize="0"/>
          <p:nvPr/>
        </p:nvPicPr>
        <p:blipFill>
          <a:blip r:embed="rId3">
            <a:alphaModFix/>
          </a:blip>
          <a:stretch>
            <a:fillRect/>
          </a:stretch>
        </p:blipFill>
        <p:spPr>
          <a:xfrm>
            <a:off x="2258325" y="1456925"/>
            <a:ext cx="4884325" cy="3438450"/>
          </a:xfrm>
          <a:prstGeom prst="rect">
            <a:avLst/>
          </a:prstGeom>
          <a:noFill/>
          <a:ln>
            <a:noFill/>
          </a:ln>
        </p:spPr>
      </p:pic>
      <p:sp>
        <p:nvSpPr>
          <p:cNvPr id="141" name="Google Shape;141;p22"/>
          <p:cNvSpPr txBox="1"/>
          <p:nvPr/>
        </p:nvSpPr>
        <p:spPr>
          <a:xfrm>
            <a:off x="77650" y="4283025"/>
            <a:ext cx="16014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a:t>
            </a:r>
            <a:endParaRPr sz="1000"/>
          </a:p>
          <a:p>
            <a:pPr marL="0" lvl="0" indent="0" algn="l" rtl="0">
              <a:spcBef>
                <a:spcPts val="0"/>
              </a:spcBef>
              <a:spcAft>
                <a:spcPts val="0"/>
              </a:spcAft>
              <a:buNone/>
            </a:pPr>
            <a:r>
              <a:rPr lang="en" sz="1000" u="sng">
                <a:solidFill>
                  <a:schemeClr val="hlink"/>
                </a:solidFill>
                <a:hlinkClick r:id="rId4"/>
              </a:rPr>
              <a:t>Center for Genomic Sciences, University of Hong Kong</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	</a:t>
            </a:r>
            <a:endParaRPr/>
          </a:p>
        </p:txBody>
      </p:sp>
      <p:sp>
        <p:nvSpPr>
          <p:cNvPr id="147" name="Google Shape;147;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Explain the mechanism and detection procedure for DNA Methylation marks.</a:t>
            </a:r>
            <a:endParaRPr sz="2000">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b="1">
                <a:solidFill>
                  <a:srgbClr val="000000"/>
                </a:solidFill>
                <a:latin typeface="Arial"/>
                <a:ea typeface="Arial"/>
                <a:cs typeface="Arial"/>
                <a:sym typeface="Arial"/>
              </a:rPr>
              <a:t>Discuss the role of epigenomics in PTSD research. </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Answer a figure-related question from PTSD research and identify what role DNA Methylation has.</a:t>
            </a:r>
            <a:endParaRPr sz="23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4"/>
          <p:cNvPicPr preferRelativeResize="0"/>
          <p:nvPr/>
        </p:nvPicPr>
        <p:blipFill>
          <a:blip r:embed="rId3">
            <a:alphaModFix/>
          </a:blip>
          <a:stretch>
            <a:fillRect/>
          </a:stretch>
        </p:blipFill>
        <p:spPr>
          <a:xfrm>
            <a:off x="2167150" y="923825"/>
            <a:ext cx="4377249" cy="3737674"/>
          </a:xfrm>
          <a:prstGeom prst="rect">
            <a:avLst/>
          </a:prstGeom>
          <a:noFill/>
          <a:ln>
            <a:noFill/>
          </a:ln>
        </p:spPr>
      </p:pic>
      <p:sp>
        <p:nvSpPr>
          <p:cNvPr id="153" name="Google Shape;153;p24"/>
          <p:cNvSpPr txBox="1"/>
          <p:nvPr/>
        </p:nvSpPr>
        <p:spPr>
          <a:xfrm>
            <a:off x="200825" y="3752400"/>
            <a:ext cx="1272000" cy="15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Image from:</a:t>
            </a:r>
            <a:endParaRPr sz="1200"/>
          </a:p>
          <a:p>
            <a:pPr marL="0" lvl="0" indent="0" algn="l" rtl="0">
              <a:spcBef>
                <a:spcPts val="0"/>
              </a:spcBef>
              <a:spcAft>
                <a:spcPts val="0"/>
              </a:spcAft>
              <a:buNone/>
            </a:pPr>
            <a:r>
              <a:rPr lang="en" sz="1200" u="sng">
                <a:solidFill>
                  <a:schemeClr val="hlink"/>
                </a:solidFill>
                <a:hlinkClick r:id="rId4"/>
              </a:rPr>
              <a:t>psychcentral</a:t>
            </a:r>
            <a:endParaRPr sz="1200"/>
          </a:p>
        </p:txBody>
      </p:sp>
      <p:sp>
        <p:nvSpPr>
          <p:cNvPr id="154" name="Google Shape;154;p24"/>
          <p:cNvSpPr txBox="1">
            <a:spLocks noGrp="1"/>
          </p:cNvSpPr>
          <p:nvPr>
            <p:ph type="title"/>
          </p:nvPr>
        </p:nvSpPr>
        <p:spPr>
          <a:xfrm>
            <a:off x="311700" y="2164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Posttraumatic Stress Disorder (PTSD)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1021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Posttraumatic Stress Disorder is a DSM-5-Classified Mental Disorder</a:t>
            </a:r>
            <a:endParaRPr sz="2400"/>
          </a:p>
        </p:txBody>
      </p:sp>
      <p:pic>
        <p:nvPicPr>
          <p:cNvPr id="160" name="Google Shape;160;p25"/>
          <p:cNvPicPr preferRelativeResize="0"/>
          <p:nvPr/>
        </p:nvPicPr>
        <p:blipFill>
          <a:blip r:embed="rId3">
            <a:alphaModFix/>
          </a:blip>
          <a:stretch>
            <a:fillRect/>
          </a:stretch>
        </p:blipFill>
        <p:spPr>
          <a:xfrm>
            <a:off x="1727200" y="999460"/>
            <a:ext cx="5717750" cy="3953540"/>
          </a:xfrm>
          <a:prstGeom prst="rect">
            <a:avLst/>
          </a:prstGeom>
          <a:noFill/>
          <a:ln>
            <a:noFill/>
          </a:ln>
        </p:spPr>
      </p:pic>
      <p:sp>
        <p:nvSpPr>
          <p:cNvPr id="161" name="Google Shape;161;p25"/>
          <p:cNvSpPr txBox="1"/>
          <p:nvPr/>
        </p:nvSpPr>
        <p:spPr>
          <a:xfrm>
            <a:off x="200825" y="4179550"/>
            <a:ext cx="1104600" cy="7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Image from:</a:t>
            </a:r>
            <a:endParaRPr sz="1200"/>
          </a:p>
          <a:p>
            <a:pPr marL="0" lvl="0" indent="0" algn="l" rtl="0">
              <a:spcBef>
                <a:spcPts val="0"/>
              </a:spcBef>
              <a:spcAft>
                <a:spcPts val="0"/>
              </a:spcAft>
              <a:buNone/>
            </a:pPr>
            <a:r>
              <a:rPr lang="en" sz="1200" u="sng">
                <a:solidFill>
                  <a:schemeClr val="hlink"/>
                </a:solidFill>
                <a:hlinkClick r:id="rId4"/>
              </a:rPr>
              <a:t>slideshare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Altered DNA Methylation is Suspected in Many PTSD-Associated Genes</a:t>
            </a:r>
            <a:endParaRPr sz="2400"/>
          </a:p>
        </p:txBody>
      </p:sp>
      <p:sp>
        <p:nvSpPr>
          <p:cNvPr id="167" name="Google Shape;167;p26"/>
          <p:cNvSpPr txBox="1"/>
          <p:nvPr/>
        </p:nvSpPr>
        <p:spPr>
          <a:xfrm>
            <a:off x="474400" y="4239750"/>
            <a:ext cx="1389000" cy="7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a:t>
            </a:r>
            <a:endParaRPr sz="1200"/>
          </a:p>
          <a:p>
            <a:pPr marL="0" lvl="0" indent="0" algn="l" rtl="0">
              <a:spcBef>
                <a:spcPts val="0"/>
              </a:spcBef>
              <a:spcAft>
                <a:spcPts val="0"/>
              </a:spcAft>
              <a:buNone/>
            </a:pPr>
            <a:r>
              <a:rPr lang="en" sz="1200"/>
              <a:t>Image from: </a:t>
            </a:r>
            <a:endParaRPr sz="1200"/>
          </a:p>
          <a:p>
            <a:pPr marL="0" lvl="0" indent="0" algn="l" rtl="0">
              <a:spcBef>
                <a:spcPts val="0"/>
              </a:spcBef>
              <a:spcAft>
                <a:spcPts val="0"/>
              </a:spcAft>
              <a:buNone/>
            </a:pPr>
            <a:r>
              <a:rPr lang="en" sz="1200" u="sng">
                <a:solidFill>
                  <a:schemeClr val="hlink"/>
                </a:solidFill>
                <a:hlinkClick r:id="rId3"/>
              </a:rPr>
              <a:t>Nature</a:t>
            </a:r>
            <a:endParaRPr sz="1200"/>
          </a:p>
        </p:txBody>
      </p:sp>
      <p:pic>
        <p:nvPicPr>
          <p:cNvPr id="168" name="Google Shape;168;p26"/>
          <p:cNvPicPr preferRelativeResize="0"/>
          <p:nvPr/>
        </p:nvPicPr>
        <p:blipFill>
          <a:blip r:embed="rId4">
            <a:alphaModFix/>
          </a:blip>
          <a:stretch>
            <a:fillRect/>
          </a:stretch>
        </p:blipFill>
        <p:spPr>
          <a:xfrm>
            <a:off x="1115683" y="1531653"/>
            <a:ext cx="6704651" cy="257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93921" y="131525"/>
            <a:ext cx="9316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Genes Correlated With PTSD Were Identified From Differentially Methylated CpG Islands </a:t>
            </a:r>
            <a:endParaRPr sz="2300" dirty="0"/>
          </a:p>
        </p:txBody>
      </p:sp>
      <p:pic>
        <p:nvPicPr>
          <p:cNvPr id="174" name="Google Shape;174;p27"/>
          <p:cNvPicPr preferRelativeResize="0"/>
          <p:nvPr/>
        </p:nvPicPr>
        <p:blipFill>
          <a:blip r:embed="rId3">
            <a:alphaModFix/>
          </a:blip>
          <a:stretch>
            <a:fillRect/>
          </a:stretch>
        </p:blipFill>
        <p:spPr>
          <a:xfrm>
            <a:off x="355924" y="1134414"/>
            <a:ext cx="8432151" cy="3283575"/>
          </a:xfrm>
          <a:prstGeom prst="rect">
            <a:avLst/>
          </a:prstGeom>
          <a:noFill/>
          <a:ln>
            <a:noFill/>
          </a:ln>
        </p:spPr>
      </p:pic>
      <p:sp>
        <p:nvSpPr>
          <p:cNvPr id="175" name="Google Shape;175;p27"/>
          <p:cNvSpPr txBox="1"/>
          <p:nvPr/>
        </p:nvSpPr>
        <p:spPr>
          <a:xfrm>
            <a:off x="0" y="4591800"/>
            <a:ext cx="3626100" cy="6279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1000"/>
              <a:t>R. Hammamieh, </a:t>
            </a:r>
            <a:r>
              <a:rPr lang="en" sz="1000" i="1"/>
              <a:t>et al. </a:t>
            </a:r>
            <a:r>
              <a:rPr lang="en" sz="1000" i="1">
                <a:solidFill>
                  <a:srgbClr val="222222"/>
                </a:solidFill>
              </a:rPr>
              <a:t>Translational Psychiatry</a:t>
            </a:r>
            <a:r>
              <a:rPr lang="en" sz="1000">
                <a:solidFill>
                  <a:srgbClr val="222222"/>
                </a:solidFill>
              </a:rPr>
              <a:t> </a:t>
            </a:r>
            <a:r>
              <a:rPr lang="en" sz="1000" b="1">
                <a:solidFill>
                  <a:srgbClr val="222222"/>
                </a:solidFill>
              </a:rPr>
              <a:t>7</a:t>
            </a:r>
            <a:r>
              <a:rPr lang="en" sz="1000">
                <a:solidFill>
                  <a:srgbClr val="222222"/>
                </a:solidFill>
              </a:rPr>
              <a:t>, 1-7 (2017).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89425"/>
            <a:ext cx="8520600" cy="10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Four Clusters of PTSD-Related Gene Networks Were Derived From DMGs</a:t>
            </a:r>
            <a:endParaRPr sz="2400"/>
          </a:p>
        </p:txBody>
      </p:sp>
      <p:pic>
        <p:nvPicPr>
          <p:cNvPr id="181" name="Google Shape;181;p28"/>
          <p:cNvPicPr preferRelativeResize="0"/>
          <p:nvPr/>
        </p:nvPicPr>
        <p:blipFill>
          <a:blip r:embed="rId3">
            <a:alphaModFix/>
          </a:blip>
          <a:stretch>
            <a:fillRect/>
          </a:stretch>
        </p:blipFill>
        <p:spPr>
          <a:xfrm>
            <a:off x="2047487" y="969613"/>
            <a:ext cx="5049025" cy="3821100"/>
          </a:xfrm>
          <a:prstGeom prst="rect">
            <a:avLst/>
          </a:prstGeom>
          <a:noFill/>
          <a:ln>
            <a:noFill/>
          </a:ln>
        </p:spPr>
      </p:pic>
      <p:sp>
        <p:nvSpPr>
          <p:cNvPr id="182" name="Google Shape;182;p28"/>
          <p:cNvSpPr txBox="1"/>
          <p:nvPr/>
        </p:nvSpPr>
        <p:spPr>
          <a:xfrm>
            <a:off x="0" y="4591800"/>
            <a:ext cx="3626100" cy="6279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1000"/>
              <a:t>R. Hammamieh, </a:t>
            </a:r>
            <a:r>
              <a:rPr lang="en" sz="1000" i="1"/>
              <a:t>et al. </a:t>
            </a:r>
            <a:r>
              <a:rPr lang="en" sz="1000" i="1">
                <a:solidFill>
                  <a:srgbClr val="222222"/>
                </a:solidFill>
              </a:rPr>
              <a:t>Translational Psychiatry</a:t>
            </a:r>
            <a:r>
              <a:rPr lang="en" sz="1000">
                <a:solidFill>
                  <a:srgbClr val="222222"/>
                </a:solidFill>
              </a:rPr>
              <a:t> </a:t>
            </a:r>
            <a:r>
              <a:rPr lang="en" sz="1000" b="1">
                <a:solidFill>
                  <a:srgbClr val="222222"/>
                </a:solidFill>
              </a:rPr>
              <a:t>7</a:t>
            </a:r>
            <a:r>
              <a:rPr lang="en" sz="1000">
                <a:solidFill>
                  <a:srgbClr val="222222"/>
                </a:solidFill>
              </a:rPr>
              <a:t>, 1-7 (2017).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2278088" y="936975"/>
            <a:ext cx="4743299" cy="3854766"/>
          </a:xfrm>
          <a:prstGeom prst="rect">
            <a:avLst/>
          </a:prstGeom>
          <a:noFill/>
          <a:ln>
            <a:noFill/>
          </a:ln>
        </p:spPr>
      </p:pic>
      <p:sp>
        <p:nvSpPr>
          <p:cNvPr id="188" name="Google Shape;188;p29"/>
          <p:cNvSpPr txBox="1">
            <a:spLocks noGrp="1"/>
          </p:cNvSpPr>
          <p:nvPr>
            <p:ph type="title"/>
          </p:nvPr>
        </p:nvSpPr>
        <p:spPr>
          <a:xfrm>
            <a:off x="311700" y="89425"/>
            <a:ext cx="8520600" cy="10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Hypermethylation is Enriched in All Four Clusters in PTSD+ Veterans</a:t>
            </a:r>
            <a:endParaRPr sz="2400"/>
          </a:p>
        </p:txBody>
      </p:sp>
      <p:pic>
        <p:nvPicPr>
          <p:cNvPr id="189" name="Google Shape;189;p29"/>
          <p:cNvPicPr preferRelativeResize="0"/>
          <p:nvPr/>
        </p:nvPicPr>
        <p:blipFill rotWithShape="1">
          <a:blip r:embed="rId4">
            <a:alphaModFix/>
          </a:blip>
          <a:srcRect l="1105" t="20125" r="68096" b="69946"/>
          <a:stretch/>
        </p:blipFill>
        <p:spPr>
          <a:xfrm>
            <a:off x="6640656" y="1168525"/>
            <a:ext cx="1554950" cy="379350"/>
          </a:xfrm>
          <a:prstGeom prst="rect">
            <a:avLst/>
          </a:prstGeom>
          <a:noFill/>
          <a:ln>
            <a:noFill/>
          </a:ln>
        </p:spPr>
      </p:pic>
      <p:pic>
        <p:nvPicPr>
          <p:cNvPr id="190" name="Google Shape;190;p29"/>
          <p:cNvPicPr preferRelativeResize="0"/>
          <p:nvPr/>
        </p:nvPicPr>
        <p:blipFill rotWithShape="1">
          <a:blip r:embed="rId4">
            <a:alphaModFix/>
          </a:blip>
          <a:srcRect l="58243" t="19646" r="14299" b="70426"/>
          <a:stretch/>
        </p:blipFill>
        <p:spPr>
          <a:xfrm>
            <a:off x="990199" y="3265013"/>
            <a:ext cx="1386300" cy="379350"/>
          </a:xfrm>
          <a:prstGeom prst="rect">
            <a:avLst/>
          </a:prstGeom>
          <a:noFill/>
          <a:ln>
            <a:noFill/>
          </a:ln>
        </p:spPr>
      </p:pic>
      <p:pic>
        <p:nvPicPr>
          <p:cNvPr id="191" name="Google Shape;191;p29"/>
          <p:cNvPicPr preferRelativeResize="0"/>
          <p:nvPr/>
        </p:nvPicPr>
        <p:blipFill rotWithShape="1">
          <a:blip r:embed="rId4">
            <a:alphaModFix/>
          </a:blip>
          <a:srcRect l="66934" t="55655" r="5609" b="32373"/>
          <a:stretch/>
        </p:blipFill>
        <p:spPr>
          <a:xfrm>
            <a:off x="1228755" y="1218291"/>
            <a:ext cx="1386300" cy="457425"/>
          </a:xfrm>
          <a:prstGeom prst="rect">
            <a:avLst/>
          </a:prstGeom>
          <a:noFill/>
          <a:ln>
            <a:noFill/>
          </a:ln>
        </p:spPr>
      </p:pic>
      <p:pic>
        <p:nvPicPr>
          <p:cNvPr id="192" name="Google Shape;192;p29"/>
          <p:cNvPicPr preferRelativeResize="0"/>
          <p:nvPr/>
        </p:nvPicPr>
        <p:blipFill rotWithShape="1">
          <a:blip r:embed="rId4">
            <a:alphaModFix/>
          </a:blip>
          <a:srcRect t="61301" r="73811" b="26726"/>
          <a:stretch/>
        </p:blipFill>
        <p:spPr>
          <a:xfrm>
            <a:off x="6767502" y="3265013"/>
            <a:ext cx="1322250" cy="457425"/>
          </a:xfrm>
          <a:prstGeom prst="rect">
            <a:avLst/>
          </a:prstGeom>
          <a:noFill/>
          <a:ln>
            <a:noFill/>
          </a:ln>
        </p:spPr>
      </p:pic>
      <p:sp>
        <p:nvSpPr>
          <p:cNvPr id="193" name="Google Shape;193;p29"/>
          <p:cNvSpPr txBox="1"/>
          <p:nvPr/>
        </p:nvSpPr>
        <p:spPr>
          <a:xfrm>
            <a:off x="0" y="4591800"/>
            <a:ext cx="3626100" cy="6279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1000"/>
              <a:t>R. Hammamieh, </a:t>
            </a:r>
            <a:r>
              <a:rPr lang="en" sz="1000" i="1"/>
              <a:t>et al. </a:t>
            </a:r>
            <a:r>
              <a:rPr lang="en" sz="1000" i="1">
                <a:solidFill>
                  <a:srgbClr val="222222"/>
                </a:solidFill>
              </a:rPr>
              <a:t>Translational Psychiatry</a:t>
            </a:r>
            <a:r>
              <a:rPr lang="en" sz="1000">
                <a:solidFill>
                  <a:srgbClr val="222222"/>
                </a:solidFill>
              </a:rPr>
              <a:t> </a:t>
            </a:r>
            <a:r>
              <a:rPr lang="en" sz="1000" b="1">
                <a:solidFill>
                  <a:srgbClr val="222222"/>
                </a:solidFill>
              </a:rPr>
              <a:t>7</a:t>
            </a:r>
            <a:r>
              <a:rPr lang="en" sz="1000">
                <a:solidFill>
                  <a:srgbClr val="222222"/>
                </a:solidFill>
              </a:rPr>
              <a:t>, 1-7 (2017).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235500" y="127525"/>
            <a:ext cx="8604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Endocrine Signaling Cluster Shows Hypermethylation of Glucocorticoid Genes</a:t>
            </a:r>
            <a:endParaRPr sz="2400"/>
          </a:p>
        </p:txBody>
      </p:sp>
      <p:pic>
        <p:nvPicPr>
          <p:cNvPr id="199" name="Google Shape;199;p30"/>
          <p:cNvPicPr preferRelativeResize="0"/>
          <p:nvPr/>
        </p:nvPicPr>
        <p:blipFill rotWithShape="1">
          <a:blip r:embed="rId3">
            <a:alphaModFix/>
          </a:blip>
          <a:srcRect t="49031" r="49816"/>
          <a:stretch/>
        </p:blipFill>
        <p:spPr>
          <a:xfrm>
            <a:off x="2566727" y="894617"/>
            <a:ext cx="4407050" cy="3967100"/>
          </a:xfrm>
          <a:prstGeom prst="rect">
            <a:avLst/>
          </a:prstGeom>
          <a:noFill/>
          <a:ln>
            <a:noFill/>
          </a:ln>
        </p:spPr>
      </p:pic>
      <p:pic>
        <p:nvPicPr>
          <p:cNvPr id="200" name="Google Shape;200;p30"/>
          <p:cNvPicPr preferRelativeResize="0"/>
          <p:nvPr/>
        </p:nvPicPr>
        <p:blipFill rotWithShape="1">
          <a:blip r:embed="rId4">
            <a:alphaModFix/>
          </a:blip>
          <a:srcRect l="57194" t="19646" r="14298" b="70426"/>
          <a:stretch/>
        </p:blipFill>
        <p:spPr>
          <a:xfrm>
            <a:off x="922775" y="1138050"/>
            <a:ext cx="1439275" cy="379350"/>
          </a:xfrm>
          <a:prstGeom prst="rect">
            <a:avLst/>
          </a:prstGeom>
          <a:noFill/>
          <a:ln>
            <a:noFill/>
          </a:ln>
        </p:spPr>
      </p:pic>
      <p:sp>
        <p:nvSpPr>
          <p:cNvPr id="201" name="Google Shape;201;p30"/>
          <p:cNvSpPr txBox="1"/>
          <p:nvPr/>
        </p:nvSpPr>
        <p:spPr>
          <a:xfrm>
            <a:off x="0" y="4591800"/>
            <a:ext cx="3626100" cy="6279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1000"/>
              <a:t>R. Hammamieh, </a:t>
            </a:r>
            <a:r>
              <a:rPr lang="en" sz="1000" i="1"/>
              <a:t>et al. </a:t>
            </a:r>
            <a:r>
              <a:rPr lang="en" sz="1000" i="1">
                <a:solidFill>
                  <a:srgbClr val="222222"/>
                </a:solidFill>
              </a:rPr>
              <a:t>Translational Psychiatry</a:t>
            </a:r>
            <a:r>
              <a:rPr lang="en" sz="1000">
                <a:solidFill>
                  <a:srgbClr val="222222"/>
                </a:solidFill>
              </a:rPr>
              <a:t> </a:t>
            </a:r>
            <a:r>
              <a:rPr lang="en" sz="1000" b="1">
                <a:solidFill>
                  <a:srgbClr val="222222"/>
                </a:solidFill>
              </a:rPr>
              <a:t>7</a:t>
            </a:r>
            <a:r>
              <a:rPr lang="en" sz="1000">
                <a:solidFill>
                  <a:srgbClr val="222222"/>
                </a:solidFill>
              </a:rPr>
              <a:t>, 1-7 (2017).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311700" y="1783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Cortisol Pathways are Less Effective in PTSD Sufferers, Increasing the Feelings of Stress</a:t>
            </a:r>
            <a:endParaRPr sz="2400"/>
          </a:p>
        </p:txBody>
      </p:sp>
      <p:pic>
        <p:nvPicPr>
          <p:cNvPr id="207" name="Google Shape;207;p31"/>
          <p:cNvPicPr preferRelativeResize="0"/>
          <p:nvPr/>
        </p:nvPicPr>
        <p:blipFill>
          <a:blip r:embed="rId3">
            <a:alphaModFix/>
          </a:blip>
          <a:stretch>
            <a:fillRect/>
          </a:stretch>
        </p:blipFill>
        <p:spPr>
          <a:xfrm>
            <a:off x="1555750" y="1067994"/>
            <a:ext cx="6369050" cy="3829025"/>
          </a:xfrm>
          <a:prstGeom prst="rect">
            <a:avLst/>
          </a:prstGeom>
          <a:noFill/>
          <a:ln>
            <a:noFill/>
          </a:ln>
        </p:spPr>
      </p:pic>
      <p:sp>
        <p:nvSpPr>
          <p:cNvPr id="208" name="Google Shape;208;p31"/>
          <p:cNvSpPr txBox="1"/>
          <p:nvPr/>
        </p:nvSpPr>
        <p:spPr>
          <a:xfrm>
            <a:off x="63500" y="4826000"/>
            <a:ext cx="3124200" cy="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Schur, R.R., </a:t>
            </a:r>
            <a:r>
              <a:rPr lang="en" sz="800" i="1"/>
              <a:t>et al. </a:t>
            </a:r>
            <a:r>
              <a:rPr lang="en" sz="800"/>
              <a:t>Translational Psychiatry, 1-8 (2017)</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	</a:t>
            </a:r>
            <a:endParaRPr/>
          </a:p>
        </p:txBody>
      </p:sp>
      <p:sp>
        <p:nvSpPr>
          <p:cNvPr id="76" name="Google Shape;76;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000000"/>
              </a:buClr>
              <a:buSzPts val="2000"/>
              <a:buFont typeface="Arial"/>
              <a:buAutoNum type="arabicPeriod"/>
            </a:pPr>
            <a:r>
              <a:rPr lang="en" sz="2000" b="1">
                <a:solidFill>
                  <a:srgbClr val="000000"/>
                </a:solidFill>
                <a:latin typeface="Arial"/>
                <a:ea typeface="Arial"/>
                <a:cs typeface="Arial"/>
                <a:sym typeface="Arial"/>
              </a:rPr>
              <a:t>Explain the mechanism and detection procedure for DNA Methylation marks.</a:t>
            </a:r>
            <a:endParaRPr sz="2000" b="1">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Discuss the role of epigenomics in PTSD research.  </a:t>
            </a:r>
            <a:endParaRPr sz="2000">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Answer a figure-related question from PTSD research and identify what role DNA Methylation has.</a:t>
            </a:r>
            <a:r>
              <a:rPr lang="en" sz="2300">
                <a:solidFill>
                  <a:srgbClr val="000000"/>
                </a:solidFill>
                <a:latin typeface="Arial"/>
                <a:ea typeface="Arial"/>
                <a:cs typeface="Arial"/>
                <a:sym typeface="Arial"/>
              </a:rPr>
              <a:t> </a:t>
            </a:r>
            <a:endParaRPr sz="23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	</a:t>
            </a:r>
            <a:endParaRPr/>
          </a:p>
        </p:txBody>
      </p:sp>
      <p:sp>
        <p:nvSpPr>
          <p:cNvPr id="214" name="Google Shape;214;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Explain the mechanism and detection procedure for DNA Methylation marks.</a:t>
            </a:r>
            <a:endParaRPr sz="2000">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Discuss the role of epigenomics in PTSD research.  </a:t>
            </a:r>
            <a:endParaRPr sz="2000">
              <a:solidFill>
                <a:srgbClr val="000000"/>
              </a:solidFill>
              <a:latin typeface="Arial"/>
              <a:ea typeface="Arial"/>
              <a:cs typeface="Arial"/>
              <a:sym typeface="Arial"/>
            </a:endParaRPr>
          </a:p>
          <a:p>
            <a:pPr marL="457200" lvl="0" indent="-355600" algn="l" rtl="0">
              <a:lnSpc>
                <a:spcPct val="200000"/>
              </a:lnSpc>
              <a:spcBef>
                <a:spcPts val="0"/>
              </a:spcBef>
              <a:spcAft>
                <a:spcPts val="0"/>
              </a:spcAft>
              <a:buClr>
                <a:srgbClr val="000000"/>
              </a:buClr>
              <a:buSzPts val="2000"/>
              <a:buFont typeface="Arial"/>
              <a:buAutoNum type="arabicPeriod"/>
            </a:pPr>
            <a:r>
              <a:rPr lang="en" sz="2000" b="1">
                <a:solidFill>
                  <a:srgbClr val="000000"/>
                </a:solidFill>
                <a:latin typeface="Arial"/>
                <a:ea typeface="Arial"/>
                <a:cs typeface="Arial"/>
                <a:sym typeface="Arial"/>
              </a:rPr>
              <a:t>Answer a figure-related question from PTSD research and identify what role DNA Methylation has.</a:t>
            </a:r>
            <a:endParaRPr sz="2300" b="1">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a:t>
            </a:r>
            <a:endParaRPr/>
          </a:p>
        </p:txBody>
      </p:sp>
      <p:pic>
        <p:nvPicPr>
          <p:cNvPr id="220" name="Google Shape;220;p33"/>
          <p:cNvPicPr preferRelativeResize="0"/>
          <p:nvPr/>
        </p:nvPicPr>
        <p:blipFill rotWithShape="1">
          <a:blip r:embed="rId3">
            <a:alphaModFix/>
          </a:blip>
          <a:srcRect t="10166" b="21968"/>
          <a:stretch/>
        </p:blipFill>
        <p:spPr>
          <a:xfrm>
            <a:off x="2175600" y="495900"/>
            <a:ext cx="6968526" cy="4526331"/>
          </a:xfrm>
          <a:prstGeom prst="rect">
            <a:avLst/>
          </a:prstGeom>
          <a:noFill/>
          <a:ln>
            <a:noFill/>
          </a:ln>
        </p:spPr>
      </p:pic>
      <p:sp>
        <p:nvSpPr>
          <p:cNvPr id="221" name="Google Shape;221;p33"/>
          <p:cNvSpPr txBox="1"/>
          <p:nvPr/>
        </p:nvSpPr>
        <p:spPr>
          <a:xfrm>
            <a:off x="0" y="3897000"/>
            <a:ext cx="2175600" cy="82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Zovkic, I. B., Sweatt, J. D. Epigenetic Mechanisms in Learned Fear: Implications for PTSD. </a:t>
            </a:r>
            <a:r>
              <a:rPr lang="en" sz="1000" i="1"/>
              <a:t>Neuropsychopharmacology</a:t>
            </a:r>
            <a:r>
              <a:rPr lang="en" sz="1000"/>
              <a:t> </a:t>
            </a:r>
            <a:r>
              <a:rPr lang="en" sz="1000" b="1"/>
              <a:t>38</a:t>
            </a:r>
            <a:r>
              <a:rPr lang="en" sz="1000"/>
              <a:t>, 77-93 (2013). </a:t>
            </a:r>
            <a:endParaRPr sz="1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2</a:t>
            </a:r>
            <a:endParaRPr/>
          </a:p>
        </p:txBody>
      </p:sp>
      <p:sp>
        <p:nvSpPr>
          <p:cNvPr id="227" name="Google Shape;227;p34"/>
          <p:cNvSpPr txBox="1"/>
          <p:nvPr/>
        </p:nvSpPr>
        <p:spPr>
          <a:xfrm>
            <a:off x="7088125" y="3624775"/>
            <a:ext cx="1857000" cy="12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rPr>
              <a:t>Smith A. K., </a:t>
            </a:r>
            <a:r>
              <a:rPr lang="en" sz="1000" i="1">
                <a:solidFill>
                  <a:srgbClr val="222222"/>
                </a:solidFill>
              </a:rPr>
              <a:t>et al</a:t>
            </a:r>
            <a:r>
              <a:rPr lang="en" sz="1000">
                <a:solidFill>
                  <a:srgbClr val="222222"/>
                </a:solidFill>
              </a:rPr>
              <a:t>. Differential Immune System DNA Methylation and Cytokine Regulation in Post‐Traumatic Stress Disorder. </a:t>
            </a:r>
            <a:r>
              <a:rPr lang="en" sz="1000" i="1">
                <a:solidFill>
                  <a:srgbClr val="222222"/>
                </a:solidFill>
              </a:rPr>
              <a:t>American Journal of Medical Genetics Part B</a:t>
            </a:r>
            <a:r>
              <a:rPr lang="en" sz="1000">
                <a:solidFill>
                  <a:srgbClr val="222222"/>
                </a:solidFill>
              </a:rPr>
              <a:t> </a:t>
            </a:r>
            <a:r>
              <a:rPr lang="en" sz="1000" b="1">
                <a:solidFill>
                  <a:srgbClr val="222222"/>
                </a:solidFill>
              </a:rPr>
              <a:t>156</a:t>
            </a:r>
            <a:r>
              <a:rPr lang="en" sz="1000">
                <a:solidFill>
                  <a:srgbClr val="222222"/>
                </a:solidFill>
              </a:rPr>
              <a:t>, 700–708 (2011).</a:t>
            </a:r>
            <a:endParaRPr sz="1000">
              <a:solidFill>
                <a:srgbClr val="222222"/>
              </a:solidFill>
            </a:endParaRPr>
          </a:p>
        </p:txBody>
      </p:sp>
      <p:pic>
        <p:nvPicPr>
          <p:cNvPr id="228" name="Google Shape;228;p34"/>
          <p:cNvPicPr preferRelativeResize="0"/>
          <p:nvPr/>
        </p:nvPicPr>
        <p:blipFill rotWithShape="1">
          <a:blip r:embed="rId3">
            <a:alphaModFix/>
          </a:blip>
          <a:srcRect t="14434"/>
          <a:stretch/>
        </p:blipFill>
        <p:spPr>
          <a:xfrm>
            <a:off x="0" y="1495425"/>
            <a:ext cx="4515426" cy="1704600"/>
          </a:xfrm>
          <a:prstGeom prst="rect">
            <a:avLst/>
          </a:prstGeom>
          <a:noFill/>
          <a:ln>
            <a:noFill/>
          </a:ln>
        </p:spPr>
      </p:pic>
      <p:grpSp>
        <p:nvGrpSpPr>
          <p:cNvPr id="229" name="Google Shape;229;p34"/>
          <p:cNvGrpSpPr/>
          <p:nvPr/>
        </p:nvGrpSpPr>
        <p:grpSpPr>
          <a:xfrm>
            <a:off x="4735125" y="118650"/>
            <a:ext cx="4408874" cy="4909299"/>
            <a:chOff x="4735125" y="118650"/>
            <a:chExt cx="4408874" cy="4909299"/>
          </a:xfrm>
        </p:grpSpPr>
        <p:pic>
          <p:nvPicPr>
            <p:cNvPr id="230" name="Google Shape;230;p34"/>
            <p:cNvPicPr preferRelativeResize="0"/>
            <p:nvPr/>
          </p:nvPicPr>
          <p:blipFill rotWithShape="1">
            <a:blip r:embed="rId4">
              <a:alphaModFix/>
            </a:blip>
            <a:srcRect t="30" r="50821" b="-29"/>
            <a:stretch/>
          </p:blipFill>
          <p:spPr>
            <a:xfrm>
              <a:off x="4735125" y="118650"/>
              <a:ext cx="2168249" cy="4909299"/>
            </a:xfrm>
            <a:prstGeom prst="rect">
              <a:avLst/>
            </a:prstGeom>
            <a:noFill/>
            <a:ln>
              <a:noFill/>
            </a:ln>
          </p:spPr>
        </p:pic>
        <p:pic>
          <p:nvPicPr>
            <p:cNvPr id="231" name="Google Shape;231;p34"/>
            <p:cNvPicPr preferRelativeResize="0"/>
            <p:nvPr/>
          </p:nvPicPr>
          <p:blipFill rotWithShape="1">
            <a:blip r:embed="rId4">
              <a:alphaModFix/>
            </a:blip>
            <a:srcRect l="50821" t="33" b="33304"/>
            <a:stretch/>
          </p:blipFill>
          <p:spPr>
            <a:xfrm>
              <a:off x="6975750" y="118650"/>
              <a:ext cx="2168249" cy="32727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2804152" y="0"/>
            <a:ext cx="6339850" cy="4499825"/>
          </a:xfrm>
          <a:prstGeom prst="rect">
            <a:avLst/>
          </a:prstGeom>
          <a:noFill/>
          <a:ln>
            <a:noFill/>
          </a:ln>
        </p:spPr>
      </p:pic>
      <p:sp>
        <p:nvSpPr>
          <p:cNvPr id="237" name="Google Shape;237;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3</a:t>
            </a:r>
            <a:endParaRPr/>
          </a:p>
        </p:txBody>
      </p:sp>
      <p:sp>
        <p:nvSpPr>
          <p:cNvPr id="238" name="Google Shape;238;p35"/>
          <p:cNvSpPr txBox="1"/>
          <p:nvPr/>
        </p:nvSpPr>
        <p:spPr>
          <a:xfrm>
            <a:off x="3072600" y="4469075"/>
            <a:ext cx="6071400" cy="643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400"/>
              </a:spcBef>
              <a:spcAft>
                <a:spcPts val="0"/>
              </a:spcAft>
              <a:buNone/>
            </a:pPr>
            <a:r>
              <a:rPr lang="en" sz="1000">
                <a:solidFill>
                  <a:srgbClr val="222222"/>
                </a:solidFill>
              </a:rPr>
              <a:t>Uddin, M., </a:t>
            </a:r>
            <a:r>
              <a:rPr lang="en" sz="1000" i="1">
                <a:solidFill>
                  <a:srgbClr val="222222"/>
                </a:solidFill>
              </a:rPr>
              <a:t>et al.</a:t>
            </a:r>
            <a:r>
              <a:rPr lang="en" sz="1000">
                <a:solidFill>
                  <a:srgbClr val="222222"/>
                </a:solidFill>
              </a:rPr>
              <a:t> Epigenetic and immune function profiles associated with posttraumatic stress disorder. </a:t>
            </a:r>
            <a:r>
              <a:rPr lang="en" sz="1000" i="1">
                <a:solidFill>
                  <a:srgbClr val="222222"/>
                </a:solidFill>
              </a:rPr>
              <a:t>Proceedings of the National Academy of Sciences</a:t>
            </a:r>
            <a:r>
              <a:rPr lang="en" sz="1000">
                <a:solidFill>
                  <a:srgbClr val="222222"/>
                </a:solidFill>
              </a:rPr>
              <a:t> 107 (20) 9470-9475; (2010).</a:t>
            </a:r>
            <a:endParaRPr sz="1000">
              <a:solidFill>
                <a:srgbClr val="222222"/>
              </a:solidFill>
            </a:endParaRPr>
          </a:p>
          <a:p>
            <a:pPr marL="0" lvl="0" indent="0" algn="l" rtl="0">
              <a:spcBef>
                <a:spcPts val="4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36"/>
          <p:cNvPicPr preferRelativeResize="0"/>
          <p:nvPr/>
        </p:nvPicPr>
        <p:blipFill>
          <a:blip r:embed="rId3">
            <a:alphaModFix/>
          </a:blip>
          <a:stretch>
            <a:fillRect/>
          </a:stretch>
        </p:blipFill>
        <p:spPr>
          <a:xfrm>
            <a:off x="0" y="233340"/>
            <a:ext cx="9144002" cy="48101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177021" y="38123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4</a:t>
            </a:r>
            <a:endParaRPr dirty="0"/>
          </a:p>
        </p:txBody>
      </p:sp>
      <p:pic>
        <p:nvPicPr>
          <p:cNvPr id="251" name="Google Shape;251;p37"/>
          <p:cNvPicPr preferRelativeResize="0"/>
          <p:nvPr/>
        </p:nvPicPr>
        <p:blipFill rotWithShape="1">
          <a:blip r:embed="rId3">
            <a:alphaModFix/>
          </a:blip>
          <a:srcRect t="19465"/>
          <a:stretch/>
        </p:blipFill>
        <p:spPr>
          <a:xfrm>
            <a:off x="2163850" y="254250"/>
            <a:ext cx="6980150" cy="4064249"/>
          </a:xfrm>
          <a:prstGeom prst="rect">
            <a:avLst/>
          </a:prstGeom>
          <a:noFill/>
          <a:ln>
            <a:noFill/>
          </a:ln>
        </p:spPr>
      </p:pic>
      <p:sp>
        <p:nvSpPr>
          <p:cNvPr id="252" name="Google Shape;252;p37"/>
          <p:cNvSpPr txBox="1"/>
          <p:nvPr/>
        </p:nvSpPr>
        <p:spPr>
          <a:xfrm>
            <a:off x="3456000" y="4425225"/>
            <a:ext cx="56880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Kuan, P-F, </a:t>
            </a:r>
            <a:r>
              <a:rPr lang="en" sz="1000" i="1"/>
              <a:t>et al</a:t>
            </a:r>
            <a:r>
              <a:rPr lang="en" sz="1000"/>
              <a:t>. An epigenome-wide DNA methylation study of PTSD and depression in World Trade Center responders. </a:t>
            </a:r>
            <a:r>
              <a:rPr lang="en" sz="1000" i="1"/>
              <a:t>Translational Psychiatry </a:t>
            </a:r>
            <a:r>
              <a:rPr lang="en" sz="1000" b="1"/>
              <a:t>7</a:t>
            </a:r>
            <a:r>
              <a:rPr lang="en" sz="1000"/>
              <a:t>, 1-8 (2017).</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1131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DNA Methylation Is A Key Epigenetic Modification</a:t>
            </a:r>
            <a:endParaRPr/>
          </a:p>
        </p:txBody>
      </p:sp>
      <p:pic>
        <p:nvPicPr>
          <p:cNvPr id="82" name="Google Shape;82;p15"/>
          <p:cNvPicPr preferRelativeResize="0"/>
          <p:nvPr/>
        </p:nvPicPr>
        <p:blipFill>
          <a:blip r:embed="rId3">
            <a:alphaModFix/>
          </a:blip>
          <a:stretch>
            <a:fillRect/>
          </a:stretch>
        </p:blipFill>
        <p:spPr>
          <a:xfrm>
            <a:off x="1312324" y="1297817"/>
            <a:ext cx="6519352" cy="3636833"/>
          </a:xfrm>
          <a:prstGeom prst="rect">
            <a:avLst/>
          </a:prstGeom>
          <a:noFill/>
          <a:ln>
            <a:noFill/>
          </a:ln>
        </p:spPr>
      </p:pic>
      <p:sp>
        <p:nvSpPr>
          <p:cNvPr id="83" name="Google Shape;83;p15"/>
          <p:cNvSpPr/>
          <p:nvPr/>
        </p:nvSpPr>
        <p:spPr>
          <a:xfrm>
            <a:off x="2459950" y="2712425"/>
            <a:ext cx="2258100" cy="1017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78525" y="4429750"/>
            <a:ext cx="10605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a:t>
            </a:r>
            <a:r>
              <a:rPr lang="en" sz="1000" u="sng">
                <a:solidFill>
                  <a:schemeClr val="hlink"/>
                </a:solidFill>
                <a:hlinkClick r:id="rId4"/>
              </a:rPr>
              <a:t>NIH</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4775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DNA Methyltransferase Is Responsible For Methylation of CpG Islands</a:t>
            </a:r>
            <a:endParaRPr dirty="0"/>
          </a:p>
        </p:txBody>
      </p:sp>
      <p:pic>
        <p:nvPicPr>
          <p:cNvPr id="90" name="Google Shape;90;p16"/>
          <p:cNvPicPr preferRelativeResize="0"/>
          <p:nvPr/>
        </p:nvPicPr>
        <p:blipFill rotWithShape="1">
          <a:blip r:embed="rId3">
            <a:alphaModFix/>
          </a:blip>
          <a:srcRect l="14592" r="42463" b="78715"/>
          <a:stretch/>
        </p:blipFill>
        <p:spPr>
          <a:xfrm>
            <a:off x="1093642" y="1644812"/>
            <a:ext cx="7437875" cy="2517551"/>
          </a:xfrm>
          <a:prstGeom prst="rect">
            <a:avLst/>
          </a:prstGeom>
          <a:noFill/>
          <a:ln>
            <a:noFill/>
          </a:ln>
        </p:spPr>
      </p:pic>
      <p:pic>
        <p:nvPicPr>
          <p:cNvPr id="91" name="Google Shape;91;p16"/>
          <p:cNvPicPr preferRelativeResize="0"/>
          <p:nvPr/>
        </p:nvPicPr>
        <p:blipFill rotWithShape="1">
          <a:blip r:embed="rId4">
            <a:alphaModFix/>
          </a:blip>
          <a:srcRect l="2145" t="18544" r="9546" b="13896"/>
          <a:stretch/>
        </p:blipFill>
        <p:spPr>
          <a:xfrm>
            <a:off x="2815387" y="3144725"/>
            <a:ext cx="3585325" cy="1888019"/>
          </a:xfrm>
          <a:prstGeom prst="rect">
            <a:avLst/>
          </a:prstGeom>
          <a:noFill/>
          <a:ln>
            <a:noFill/>
          </a:ln>
        </p:spPr>
      </p:pic>
      <p:sp>
        <p:nvSpPr>
          <p:cNvPr id="92" name="Google Shape;92;p16"/>
          <p:cNvSpPr txBox="1"/>
          <p:nvPr/>
        </p:nvSpPr>
        <p:spPr>
          <a:xfrm>
            <a:off x="57725" y="3989275"/>
            <a:ext cx="2409300" cy="10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Images: </a:t>
            </a:r>
            <a:endParaRPr sz="1000"/>
          </a:p>
          <a:p>
            <a:pPr marL="0" lvl="0" indent="0" algn="l" rtl="0">
              <a:spcBef>
                <a:spcPts val="0"/>
              </a:spcBef>
              <a:spcAft>
                <a:spcPts val="0"/>
              </a:spcAft>
              <a:buNone/>
            </a:pPr>
            <a:r>
              <a:rPr lang="en" sz="1000"/>
              <a:t>X. Zhang, et al. </a:t>
            </a:r>
            <a:r>
              <a:rPr lang="en" sz="1000" i="1"/>
              <a:t>BBA - Molecular Basis of Disease </a:t>
            </a:r>
            <a:r>
              <a:rPr lang="en" sz="1000" b="1"/>
              <a:t>1863, </a:t>
            </a:r>
            <a:r>
              <a:rPr lang="en" sz="1000"/>
              <a:t>2389-2397 (2017).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u="sng">
                <a:solidFill>
                  <a:schemeClr val="hlink"/>
                </a:solidFill>
                <a:hlinkClick r:id="rId5"/>
              </a:rPr>
              <a:t>PDB</a:t>
            </a:r>
            <a:endParaRPr sz="1000"/>
          </a:p>
        </p:txBody>
      </p:sp>
      <p:cxnSp>
        <p:nvCxnSpPr>
          <p:cNvPr id="93" name="Google Shape;93;p16"/>
          <p:cNvCxnSpPr/>
          <p:nvPr/>
        </p:nvCxnSpPr>
        <p:spPr>
          <a:xfrm>
            <a:off x="4330038" y="3078450"/>
            <a:ext cx="144300" cy="627600"/>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77625" y="1203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DNA Methylation is Categorized By Method</a:t>
            </a:r>
            <a:endParaRPr/>
          </a:p>
        </p:txBody>
      </p:sp>
      <p:pic>
        <p:nvPicPr>
          <p:cNvPr id="99" name="Google Shape;99;p17"/>
          <p:cNvPicPr preferRelativeResize="0"/>
          <p:nvPr/>
        </p:nvPicPr>
        <p:blipFill rotWithShape="1">
          <a:blip r:embed="rId3">
            <a:alphaModFix/>
          </a:blip>
          <a:srcRect l="17709" t="1774" r="18519" b="5332"/>
          <a:stretch/>
        </p:blipFill>
        <p:spPr>
          <a:xfrm>
            <a:off x="1904400" y="1241480"/>
            <a:ext cx="5545479" cy="3793820"/>
          </a:xfrm>
          <a:prstGeom prst="rect">
            <a:avLst/>
          </a:prstGeom>
          <a:noFill/>
          <a:ln>
            <a:noFill/>
          </a:ln>
        </p:spPr>
      </p:pic>
      <p:sp>
        <p:nvSpPr>
          <p:cNvPr id="100" name="Google Shape;100;p17"/>
          <p:cNvSpPr txBox="1"/>
          <p:nvPr/>
        </p:nvSpPr>
        <p:spPr>
          <a:xfrm>
            <a:off x="43275" y="4119100"/>
            <a:ext cx="1897200" cy="9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a:t>
            </a:r>
            <a:endParaRPr sz="1000"/>
          </a:p>
          <a:p>
            <a:pPr marL="0" lvl="0" indent="0" algn="l" rtl="0">
              <a:spcBef>
                <a:spcPts val="0"/>
              </a:spcBef>
              <a:spcAft>
                <a:spcPts val="0"/>
              </a:spcAft>
              <a:buNone/>
            </a:pPr>
            <a:r>
              <a:rPr lang="en" sz="1000"/>
              <a:t>A. Jeltsch, R. Z. Jurkowska. </a:t>
            </a:r>
            <a:r>
              <a:rPr lang="en" sz="1000" i="1"/>
              <a:t>Trends in Biochemical Sciences </a:t>
            </a:r>
            <a:r>
              <a:rPr lang="en" sz="1000" b="1"/>
              <a:t>39, </a:t>
            </a:r>
            <a:r>
              <a:rPr lang="en" sz="1000"/>
              <a:t>310-318 (2014).</a:t>
            </a:r>
            <a:endParaRPr sz="1000"/>
          </a:p>
        </p:txBody>
      </p:sp>
      <p:sp>
        <p:nvSpPr>
          <p:cNvPr id="101" name="Google Shape;101;p17"/>
          <p:cNvSpPr/>
          <p:nvPr/>
        </p:nvSpPr>
        <p:spPr>
          <a:xfrm>
            <a:off x="1940475" y="2481390"/>
            <a:ext cx="786300" cy="6570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3468739" y="1714170"/>
            <a:ext cx="1067700" cy="7074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771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DNA Methylation in CpGI Promoters Decreases Transcription</a:t>
            </a:r>
            <a:endParaRPr/>
          </a:p>
        </p:txBody>
      </p:sp>
      <p:pic>
        <p:nvPicPr>
          <p:cNvPr id="108" name="Google Shape;108;p18"/>
          <p:cNvPicPr preferRelativeResize="0"/>
          <p:nvPr/>
        </p:nvPicPr>
        <p:blipFill rotWithShape="1">
          <a:blip r:embed="rId3">
            <a:alphaModFix/>
          </a:blip>
          <a:srcRect l="10907" t="1672" r="8356" b="1098"/>
          <a:stretch/>
        </p:blipFill>
        <p:spPr>
          <a:xfrm>
            <a:off x="981075" y="1255325"/>
            <a:ext cx="5915424" cy="3722200"/>
          </a:xfrm>
          <a:prstGeom prst="rect">
            <a:avLst/>
          </a:prstGeom>
          <a:noFill/>
          <a:ln>
            <a:noFill/>
          </a:ln>
        </p:spPr>
      </p:pic>
      <p:sp>
        <p:nvSpPr>
          <p:cNvPr id="109" name="Google Shape;109;p18"/>
          <p:cNvSpPr txBox="1"/>
          <p:nvPr/>
        </p:nvSpPr>
        <p:spPr>
          <a:xfrm>
            <a:off x="7293225" y="4090125"/>
            <a:ext cx="1781700" cy="8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D. H. K. Lim, E. R. Maher. </a:t>
            </a:r>
            <a:r>
              <a:rPr lang="en" sz="1000" i="1"/>
              <a:t>The Obstretician &amp; Gynecologist </a:t>
            </a:r>
            <a:r>
              <a:rPr lang="en" sz="1000" b="1"/>
              <a:t>12, </a:t>
            </a:r>
            <a:r>
              <a:rPr lang="en" sz="1000"/>
              <a:t>37-42 (2010).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3335588" y="0"/>
            <a:ext cx="2472825" cy="5044326"/>
          </a:xfrm>
          <a:prstGeom prst="rect">
            <a:avLst/>
          </a:prstGeom>
          <a:noFill/>
          <a:ln>
            <a:noFill/>
          </a:ln>
        </p:spPr>
      </p:pic>
      <p:sp>
        <p:nvSpPr>
          <p:cNvPr id="115" name="Google Shape;115;p19"/>
          <p:cNvSpPr txBox="1"/>
          <p:nvPr/>
        </p:nvSpPr>
        <p:spPr>
          <a:xfrm>
            <a:off x="5634000" y="4744025"/>
            <a:ext cx="3510000" cy="20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http://www.beatricebiologist.com/2016/06/gene-silencing/</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357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Bisulfite Treatment of Non-Methylated Cytosines Causes Conversion to Uracil</a:t>
            </a:r>
            <a:endParaRPr sz="3200" dirty="0"/>
          </a:p>
        </p:txBody>
      </p:sp>
      <p:pic>
        <p:nvPicPr>
          <p:cNvPr id="121" name="Google Shape;121;p20"/>
          <p:cNvPicPr preferRelativeResize="0"/>
          <p:nvPr/>
        </p:nvPicPr>
        <p:blipFill>
          <a:blip r:embed="rId3">
            <a:alphaModFix/>
          </a:blip>
          <a:stretch>
            <a:fillRect/>
          </a:stretch>
        </p:blipFill>
        <p:spPr>
          <a:xfrm>
            <a:off x="1259400" y="1226288"/>
            <a:ext cx="7147409" cy="3791035"/>
          </a:xfrm>
          <a:prstGeom prst="rect">
            <a:avLst/>
          </a:prstGeom>
          <a:noFill/>
          <a:ln>
            <a:noFill/>
          </a:ln>
        </p:spPr>
      </p:pic>
      <p:sp>
        <p:nvSpPr>
          <p:cNvPr id="122" name="Google Shape;122;p20"/>
          <p:cNvSpPr txBox="1"/>
          <p:nvPr/>
        </p:nvSpPr>
        <p:spPr>
          <a:xfrm>
            <a:off x="60300" y="4409825"/>
            <a:ext cx="14193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a:t>
            </a:r>
            <a:r>
              <a:rPr lang="en" sz="1000" u="sng">
                <a:solidFill>
                  <a:schemeClr val="hlink"/>
                </a:solidFill>
                <a:hlinkClick r:id="rId4"/>
              </a:rPr>
              <a:t>New England BioLabs</a:t>
            </a:r>
            <a:endParaRPr sz="1000"/>
          </a:p>
        </p:txBody>
      </p:sp>
      <p:sp>
        <p:nvSpPr>
          <p:cNvPr id="123" name="Google Shape;123;p20"/>
          <p:cNvSpPr/>
          <p:nvPr/>
        </p:nvSpPr>
        <p:spPr>
          <a:xfrm>
            <a:off x="2235525" y="2279545"/>
            <a:ext cx="858000" cy="11874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3348072" y="2652151"/>
            <a:ext cx="352500" cy="2829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2989207" y="1289117"/>
            <a:ext cx="5063184" cy="927600"/>
          </a:xfrm>
          <a:prstGeom prst="curvedDownArrow">
            <a:avLst>
              <a:gd name="adj1" fmla="val 25000"/>
              <a:gd name="adj2" fmla="val 40088"/>
              <a:gd name="adj3" fmla="val 11998"/>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2154375" y="3653824"/>
            <a:ext cx="1878300" cy="13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Bisulfite Sequencing Is A High Resolution Technique for DNA Methylation Detection</a:t>
            </a:r>
            <a:endParaRPr sz="3200" dirty="0"/>
          </a:p>
        </p:txBody>
      </p:sp>
      <p:pic>
        <p:nvPicPr>
          <p:cNvPr id="132" name="Google Shape;132;p21"/>
          <p:cNvPicPr preferRelativeResize="0"/>
          <p:nvPr/>
        </p:nvPicPr>
        <p:blipFill rotWithShape="1">
          <a:blip r:embed="rId3">
            <a:alphaModFix/>
          </a:blip>
          <a:srcRect l="8357" t="10164" r="4941" b="9229"/>
          <a:stretch/>
        </p:blipFill>
        <p:spPr>
          <a:xfrm>
            <a:off x="1421725" y="1284275"/>
            <a:ext cx="6773900" cy="3522800"/>
          </a:xfrm>
          <a:prstGeom prst="rect">
            <a:avLst/>
          </a:prstGeom>
          <a:noFill/>
          <a:ln>
            <a:noFill/>
          </a:ln>
        </p:spPr>
      </p:pic>
      <p:sp>
        <p:nvSpPr>
          <p:cNvPr id="133" name="Google Shape;133;p21"/>
          <p:cNvSpPr txBox="1"/>
          <p:nvPr/>
        </p:nvSpPr>
        <p:spPr>
          <a:xfrm>
            <a:off x="72625" y="4520800"/>
            <a:ext cx="1572300" cy="4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Image from: </a:t>
            </a:r>
            <a:endParaRPr sz="1000"/>
          </a:p>
          <a:p>
            <a:pPr marL="0" lvl="0" indent="0" algn="l" rtl="0">
              <a:spcBef>
                <a:spcPts val="0"/>
              </a:spcBef>
              <a:spcAft>
                <a:spcPts val="0"/>
              </a:spcAft>
              <a:buNone/>
            </a:pPr>
            <a:r>
              <a:rPr lang="en" sz="1000" u="sng">
                <a:solidFill>
                  <a:schemeClr val="hlink"/>
                </a:solidFill>
                <a:hlinkClick r:id="rId4"/>
              </a:rPr>
              <a:t>Alpha BioLaboratory </a:t>
            </a:r>
            <a:endParaRPr sz="1000"/>
          </a:p>
        </p:txBody>
      </p:sp>
      <p:sp>
        <p:nvSpPr>
          <p:cNvPr id="134" name="Google Shape;134;p21"/>
          <p:cNvSpPr/>
          <p:nvPr/>
        </p:nvSpPr>
        <p:spPr>
          <a:xfrm>
            <a:off x="4765025" y="3938500"/>
            <a:ext cx="296100" cy="4659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1483</Words>
  <Application>Microsoft Office PowerPoint</Application>
  <PresentationFormat>On-screen Show (16:9)</PresentationFormat>
  <Paragraphs>137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Open Sans</vt:lpstr>
      <vt:lpstr>PT Sans Narrow</vt:lpstr>
      <vt:lpstr>Tropic</vt:lpstr>
      <vt:lpstr>Lecture 4.3 –  The Epigenetic Landscape of PTSD</vt:lpstr>
      <vt:lpstr>Learning Objectives </vt:lpstr>
      <vt:lpstr>DNA Methylation Is A Key Epigenetic Modification</vt:lpstr>
      <vt:lpstr>DNA Methyltransferase Is Responsible For Methylation of CpG Islands</vt:lpstr>
      <vt:lpstr>DNA Methylation is Categorized By Method</vt:lpstr>
      <vt:lpstr>DNA Methylation in CpGI Promoters Decreases Transcription</vt:lpstr>
      <vt:lpstr>PowerPoint Presentation</vt:lpstr>
      <vt:lpstr>Bisulfite Treatment of Non-Methylated Cytosines Causes Conversion to Uracil</vt:lpstr>
      <vt:lpstr>Bisulfite Sequencing Is A High Resolution Technique for DNA Methylation Detection</vt:lpstr>
      <vt:lpstr>Bisulfite-DNA Pyrosequencing Technology Is Able To Accurately Help Detect Methylated Cytosines </vt:lpstr>
      <vt:lpstr>Learning Objectives </vt:lpstr>
      <vt:lpstr>Posttraumatic Stress Disorder (PTSD) </vt:lpstr>
      <vt:lpstr>Posttraumatic Stress Disorder is a DSM-5-Classified Mental Disorder</vt:lpstr>
      <vt:lpstr>Altered DNA Methylation is Suspected in Many PTSD-Associated Genes</vt:lpstr>
      <vt:lpstr>Genes Correlated With PTSD Were Identified From Differentially Methylated CpG Islands </vt:lpstr>
      <vt:lpstr>Four Clusters of PTSD-Related Gene Networks Were Derived From DMGs</vt:lpstr>
      <vt:lpstr>Hypermethylation is Enriched in All Four Clusters in PTSD+ Veterans</vt:lpstr>
      <vt:lpstr>Endocrine Signaling Cluster Shows Hypermethylation of Glucocorticoid Genes</vt:lpstr>
      <vt:lpstr>Cortisol Pathways are Less Effective in PTSD Sufferers, Increasing the Feelings of Stress</vt:lpstr>
      <vt:lpstr>Learning Objectives </vt:lpstr>
      <vt:lpstr>Figure 1</vt:lpstr>
      <vt:lpstr>Figure 2</vt:lpstr>
      <vt:lpstr>Figure 3</vt:lpstr>
      <vt:lpstr>PowerPoint Presentation</vt:lpstr>
      <vt:lpstr>Figure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4.3 - The Epigenetic Landscape of PTSD</dc:title>
  <cp:lastModifiedBy>Raghav, Yogindra</cp:lastModifiedBy>
  <cp:revision>3</cp:revision>
  <dcterms:modified xsi:type="dcterms:W3CDTF">2018-12-29T22:56:04Z</dcterms:modified>
</cp:coreProperties>
</file>